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3"/>
    <p:sldMasterId id="2147483686" r:id="rId4"/>
    <p:sldMasterId id="2147483687" r:id="rId5"/>
    <p:sldMasterId id="214748368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</p:sldIdLst>
  <p:sldSz cy="5143500" cx="9144000"/>
  <p:notesSz cx="6858000" cy="9144000"/>
  <p:embeddedFontLst>
    <p:embeddedFont>
      <p:font typeface="Anton"/>
      <p:regular r:id="rId87"/>
    </p:embeddedFont>
    <p:embeddedFont>
      <p:font typeface="Roboto"/>
      <p:regular r:id="rId88"/>
      <p:bold r:id="rId89"/>
      <p:italic r:id="rId90"/>
      <p:boldItalic r:id="rId91"/>
    </p:embeddedFont>
    <p:embeddedFont>
      <p:font typeface="Lato"/>
      <p:regular r:id="rId92"/>
      <p:bold r:id="rId93"/>
      <p:italic r:id="rId94"/>
      <p:boldItalic r:id="rId95"/>
    </p:embeddedFont>
    <p:embeddedFont>
      <p:font typeface="Didact Gothic"/>
      <p:regular r:id="rId96"/>
    </p:embeddedFont>
    <p:embeddedFont>
      <p:font typeface="Helvetica Neue"/>
      <p:regular r:id="rId97"/>
      <p:bold r:id="rId98"/>
      <p:italic r:id="rId99"/>
      <p:boldItalic r:id="rId100"/>
    </p:embeddedFont>
    <p:embeddedFont>
      <p:font typeface="Helvetica Neue Light"/>
      <p:regular r:id="rId101"/>
      <p:bold r:id="rId102"/>
      <p:italic r:id="rId103"/>
      <p:boldItalic r:id="rId104"/>
    </p:embeddedFont>
    <p:embeddedFont>
      <p:font typeface="DM Sans"/>
      <p:regular r:id="rId105"/>
      <p:bold r:id="rId106"/>
      <p:italic r:id="rId107"/>
      <p:boldItalic r:id="rId10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font" Target="fonts/DMSans-italic.fntdata"/><Relationship Id="rId106" Type="http://schemas.openxmlformats.org/officeDocument/2006/relationships/font" Target="fonts/DMSans-bold.fntdata"/><Relationship Id="rId105" Type="http://schemas.openxmlformats.org/officeDocument/2006/relationships/font" Target="fonts/DMSans-regular.fntdata"/><Relationship Id="rId104" Type="http://schemas.openxmlformats.org/officeDocument/2006/relationships/font" Target="fonts/HelveticaNeueLight-boldItalic.fntdata"/><Relationship Id="rId108" Type="http://schemas.openxmlformats.org/officeDocument/2006/relationships/font" Target="fonts/DMSans-boldItalic.fntdata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font" Target="fonts/HelveticaNeueLight-italic.fntdata"/><Relationship Id="rId102" Type="http://schemas.openxmlformats.org/officeDocument/2006/relationships/font" Target="fonts/HelveticaNeueLight-bold.fntdata"/><Relationship Id="rId101" Type="http://schemas.openxmlformats.org/officeDocument/2006/relationships/font" Target="fonts/HelveticaNeueLight-regular.fntdata"/><Relationship Id="rId100" Type="http://schemas.openxmlformats.org/officeDocument/2006/relationships/font" Target="fonts/HelveticaNeue-bold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Lato-boldItalic.fntdata"/><Relationship Id="rId94" Type="http://schemas.openxmlformats.org/officeDocument/2006/relationships/font" Target="fonts/Lato-italic.fntdata"/><Relationship Id="rId97" Type="http://schemas.openxmlformats.org/officeDocument/2006/relationships/font" Target="fonts/HelveticaNeue-regular.fntdata"/><Relationship Id="rId96" Type="http://schemas.openxmlformats.org/officeDocument/2006/relationships/font" Target="fonts/DidactGothic-regular.fntdata"/><Relationship Id="rId11" Type="http://schemas.openxmlformats.org/officeDocument/2006/relationships/slide" Target="slides/slide4.xml"/><Relationship Id="rId99" Type="http://schemas.openxmlformats.org/officeDocument/2006/relationships/font" Target="fonts/HelveticaNeue-italic.fntdata"/><Relationship Id="rId10" Type="http://schemas.openxmlformats.org/officeDocument/2006/relationships/slide" Target="slides/slide3.xml"/><Relationship Id="rId98" Type="http://schemas.openxmlformats.org/officeDocument/2006/relationships/font" Target="fonts/HelveticaNeue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font" Target="fonts/Roboto-boldItalic.fntdata"/><Relationship Id="rId90" Type="http://schemas.openxmlformats.org/officeDocument/2006/relationships/font" Target="fonts/Roboto-italic.fntdata"/><Relationship Id="rId93" Type="http://schemas.openxmlformats.org/officeDocument/2006/relationships/font" Target="fonts/Lato-bold.fntdata"/><Relationship Id="rId92" Type="http://schemas.openxmlformats.org/officeDocument/2006/relationships/font" Target="fonts/Lato-regular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font" Target="fonts/Roboto-regular.fntdata"/><Relationship Id="rId87" Type="http://schemas.openxmlformats.org/officeDocument/2006/relationships/font" Target="fonts/Anton-regular.fntdata"/><Relationship Id="rId89" Type="http://schemas.openxmlformats.org/officeDocument/2006/relationships/font" Target="fonts/Roboto-bold.fntdata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87edb21d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87edb21d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938763dff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938763dff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Npm es simplemente un gestor de paquetes Javascript que viene en la instalación de Runtime de NodeJS.</a:t>
            </a:r>
            <a:endParaRPr sz="1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0c111420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0c111420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3288f2fc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3288f2fc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28663002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28663002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336fff13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336fff13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f28663002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f28663002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28663002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f28663002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f28663002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f28663002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f28663002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f28663002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f0c111420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f0c111420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f27a645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f27a645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f0c111420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f0c111420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f7eeeb4a8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f7eeeb4a8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f8d0a458b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f8d0a458b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8d0a458b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f8d0a458b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f2866300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f2866300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2ebe27ca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2ebe27ca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2ebe27ca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f2ebe27ca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f2ebe27ca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f2ebe27ca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f0c111420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f0c111420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Para el ejemplo de </a:t>
            </a:r>
            <a:r>
              <a:rPr b="1" lang="en-GB" sz="1200">
                <a:solidFill>
                  <a:schemeClr val="dk1"/>
                </a:solidFill>
              </a:rPr>
              <a:t>código</a:t>
            </a:r>
            <a:r>
              <a:rPr b="1" lang="en-GB" sz="1200">
                <a:solidFill>
                  <a:schemeClr val="dk1"/>
                </a:solidFill>
              </a:rPr>
              <a:t> en vivo podemos usar el siguiente ejemplo.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class Payment {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private bin: number;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private cvc: number;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private year: number;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constructor( bin: number, cvc: number, year: number ) {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    this.bin = bin;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    this.cvc = cvc;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    this.year = year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}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    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private validateBin () {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    return true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}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private validateCVC () {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    return true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}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private validateYear () {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    return true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}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makePayment() {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    if (this.validateBin() &amp;&amp; this.validateCVC() &amp;&amp; this.validateYear() )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    {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        return 'Pago exitoso'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    }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    else {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        return 'no se pudo :/'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    }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  }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}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let pay = new Payment(123456789012345, 345, 2028)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console.log(pay.makePayment())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f9809ff6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f9809ff6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f27a6452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f27a6452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9809ff60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f9809ff60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f9809ff60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f9809ff60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f9809ff60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f9809ff60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f9809ff60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f9809ff60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f9809ff60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f9809ff60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f0c111420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f0c111420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0c111420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f0c111420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f0c1114205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f0c111420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f2ebe27ca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f2ebe27ca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f2ebe27ca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f2ebe27ca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f27a64521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f27a64521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f0c111420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f0c111420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f0c111420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f0c111420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f2ebe27ca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f2ebe27ca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f2ebe27ca0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f2ebe27ca0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f8d0a458b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f8d0a458b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f0c1114205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f0c1114205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f0c111420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f0c111420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f2ebe27ca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f2ebe27ca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f0c111420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f0c111420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f2ebe27ca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f2ebe27ca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f27a64521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f27a64521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196fd40de4_0_1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g1196fd40de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196fd40de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196fd40de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Soluciones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1 - Tipos de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10000"/>
                </a:solidFill>
              </a:rPr>
              <a:t>let nombre</a:t>
            </a:r>
            <a:r>
              <a:rPr lang="en-GB">
                <a:solidFill>
                  <a:srgbClr val="339933"/>
                </a:solidFill>
              </a:rPr>
              <a:t>:</a:t>
            </a:r>
            <a:r>
              <a:rPr lang="en-GB">
                <a:solidFill>
                  <a:srgbClr val="110000"/>
                </a:solidFill>
              </a:rPr>
              <a:t>string</a:t>
            </a:r>
            <a:r>
              <a:rPr lang="en-GB">
                <a:solidFill>
                  <a:srgbClr val="339933"/>
                </a:solidFill>
              </a:rPr>
              <a:t>;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10000"/>
                </a:solidFill>
              </a:rPr>
              <a:t>nombre </a:t>
            </a:r>
            <a:r>
              <a:rPr lang="en-GB">
                <a:solidFill>
                  <a:srgbClr val="339933"/>
                </a:solidFill>
              </a:rPr>
              <a:t>=</a:t>
            </a:r>
            <a:r>
              <a:rPr lang="en-GB">
                <a:solidFill>
                  <a:srgbClr val="110000"/>
                </a:solidFill>
              </a:rPr>
              <a:t> </a:t>
            </a:r>
            <a:r>
              <a:rPr lang="en-GB">
                <a:solidFill>
                  <a:srgbClr val="3366CC"/>
                </a:solidFill>
              </a:rPr>
              <a:t>"Miguelo"</a:t>
            </a:r>
            <a:r>
              <a:rPr lang="en-GB">
                <a:solidFill>
                  <a:srgbClr val="110000"/>
                </a:solidFill>
              </a:rPr>
              <a:t> </a:t>
            </a:r>
            <a:r>
              <a:rPr lang="en-GB">
                <a:solidFill>
                  <a:srgbClr val="339933"/>
                </a:solidFill>
              </a:rPr>
              <a:t>;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10000"/>
                </a:solidFill>
              </a:rPr>
              <a:t>let edad</a:t>
            </a:r>
            <a:r>
              <a:rPr lang="en-GB">
                <a:solidFill>
                  <a:srgbClr val="339933"/>
                </a:solidFill>
              </a:rPr>
              <a:t>:</a:t>
            </a:r>
            <a:r>
              <a:rPr lang="en-GB">
                <a:solidFill>
                  <a:srgbClr val="110000"/>
                </a:solidFill>
              </a:rPr>
              <a:t>number</a:t>
            </a:r>
            <a:r>
              <a:rPr lang="en-GB">
                <a:solidFill>
                  <a:srgbClr val="339933"/>
                </a:solidFill>
              </a:rPr>
              <a:t>;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10000"/>
                </a:solidFill>
              </a:rPr>
              <a:t>edad </a:t>
            </a:r>
            <a:r>
              <a:rPr lang="en-GB">
                <a:solidFill>
                  <a:srgbClr val="339933"/>
                </a:solidFill>
              </a:rPr>
              <a:t>=</a:t>
            </a:r>
            <a:r>
              <a:rPr lang="en-GB">
                <a:solidFill>
                  <a:srgbClr val="110000"/>
                </a:solidFill>
              </a:rPr>
              <a:t> </a:t>
            </a:r>
            <a:r>
              <a:rPr lang="en-GB">
                <a:solidFill>
                  <a:srgbClr val="CC0000"/>
                </a:solidFill>
              </a:rPr>
              <a:t>30</a:t>
            </a:r>
            <a:r>
              <a:rPr lang="en-GB">
                <a:solidFill>
                  <a:srgbClr val="110000"/>
                </a:solidFill>
              </a:rPr>
              <a:t> </a:t>
            </a:r>
            <a:r>
              <a:rPr lang="en-GB">
                <a:solidFill>
                  <a:srgbClr val="339933"/>
                </a:solidFill>
              </a:rPr>
              <a:t>;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10000"/>
                </a:solidFill>
              </a:rPr>
              <a:t> 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66"/>
                </a:solidFill>
              </a:rPr>
              <a:t>const</a:t>
            </a:r>
            <a:r>
              <a:rPr lang="en-GB">
                <a:solidFill>
                  <a:srgbClr val="110000"/>
                </a:solidFill>
              </a:rPr>
              <a:t> PERSONAJE </a:t>
            </a:r>
            <a:r>
              <a:rPr lang="en-GB">
                <a:solidFill>
                  <a:srgbClr val="339933"/>
                </a:solidFill>
              </a:rPr>
              <a:t>=</a:t>
            </a:r>
            <a:r>
              <a:rPr lang="en-GB">
                <a:solidFill>
                  <a:srgbClr val="110000"/>
                </a:solidFill>
              </a:rPr>
              <a:t> </a:t>
            </a:r>
            <a:r>
              <a:rPr lang="en-GB">
                <a:solidFill>
                  <a:srgbClr val="009900"/>
                </a:solidFill>
              </a:rPr>
              <a:t>{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10000"/>
                </a:solidFill>
              </a:rPr>
              <a:t>    nombre</a:t>
            </a:r>
            <a:r>
              <a:rPr lang="en-GB">
                <a:solidFill>
                  <a:srgbClr val="339933"/>
                </a:solidFill>
              </a:rPr>
              <a:t>:</a:t>
            </a:r>
            <a:r>
              <a:rPr lang="en-GB">
                <a:solidFill>
                  <a:srgbClr val="110000"/>
                </a:solidFill>
              </a:rPr>
              <a:t>nombre </a:t>
            </a:r>
            <a:r>
              <a:rPr lang="en-GB">
                <a:solidFill>
                  <a:srgbClr val="339933"/>
                </a:solidFill>
              </a:rPr>
              <a:t>,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10000"/>
                </a:solidFill>
              </a:rPr>
              <a:t>    edad</a:t>
            </a:r>
            <a:r>
              <a:rPr lang="en-GB">
                <a:solidFill>
                  <a:srgbClr val="339933"/>
                </a:solidFill>
              </a:rPr>
              <a:t>:</a:t>
            </a:r>
            <a:r>
              <a:rPr lang="en-GB">
                <a:solidFill>
                  <a:srgbClr val="110000"/>
                </a:solidFill>
              </a:rPr>
              <a:t>edad</a:t>
            </a:r>
            <a:endParaRPr>
              <a:solidFill>
                <a:srgbClr val="110000"/>
              </a:solidFill>
            </a:endParaRPr>
          </a:p>
          <a:p>
            <a:pPr indent="0" lvl="0" marL="381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9900"/>
                </a:solidFill>
              </a:rPr>
              <a:t>}</a:t>
            </a:r>
            <a:endParaRPr>
              <a:solidFill>
                <a:srgbClr val="00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2- Interface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interface</a:t>
            </a:r>
            <a:r>
              <a:rPr lang="en-GB">
                <a:solidFill>
                  <a:srgbClr val="110000"/>
                </a:solidFill>
              </a:rPr>
              <a:t> superHero </a:t>
            </a:r>
            <a:r>
              <a:rPr lang="en-GB">
                <a:solidFill>
                  <a:srgbClr val="009900"/>
                </a:solidFill>
              </a:rPr>
              <a:t>{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10000"/>
                </a:solidFill>
              </a:rPr>
              <a:t>   nombre</a:t>
            </a:r>
            <a:r>
              <a:rPr lang="en-GB">
                <a:solidFill>
                  <a:srgbClr val="339933"/>
                </a:solidFill>
              </a:rPr>
              <a:t>:</a:t>
            </a:r>
            <a:r>
              <a:rPr lang="en-GB">
                <a:solidFill>
                  <a:srgbClr val="110000"/>
                </a:solidFill>
              </a:rPr>
              <a:t>string</a:t>
            </a:r>
            <a:r>
              <a:rPr lang="en-GB">
                <a:solidFill>
                  <a:srgbClr val="339933"/>
                </a:solidFill>
              </a:rPr>
              <a:t>;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10000"/>
                </a:solidFill>
              </a:rPr>
              <a:t>   poderes</a:t>
            </a:r>
            <a:r>
              <a:rPr lang="en-GB">
                <a:solidFill>
                  <a:srgbClr val="339933"/>
                </a:solidFill>
              </a:rPr>
              <a:t>:</a:t>
            </a:r>
            <a:r>
              <a:rPr lang="en-GB">
                <a:solidFill>
                  <a:srgbClr val="110000"/>
                </a:solidFill>
              </a:rPr>
              <a:t>string</a:t>
            </a:r>
            <a:r>
              <a:rPr lang="en-GB">
                <a:solidFill>
                  <a:srgbClr val="009900"/>
                </a:solidFill>
              </a:rPr>
              <a:t>[]</a:t>
            </a:r>
            <a:r>
              <a:rPr lang="en-GB">
                <a:solidFill>
                  <a:srgbClr val="339933"/>
                </a:solidFill>
              </a:rPr>
              <a:t>;</a:t>
            </a:r>
            <a:endParaRPr>
              <a:solidFill>
                <a:srgbClr val="110000"/>
              </a:solidFill>
            </a:endParaRPr>
          </a:p>
          <a:p>
            <a:pPr indent="0" lvl="0" marL="381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110000"/>
                </a:solidFill>
              </a:rPr>
              <a:t> </a:t>
            </a:r>
            <a:r>
              <a:rPr lang="en-GB">
                <a:solidFill>
                  <a:srgbClr val="009900"/>
                </a:solidFill>
              </a:rPr>
              <a:t>}</a:t>
            </a:r>
            <a:endParaRPr>
              <a:solidFill>
                <a:srgbClr val="00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f3756147c6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f3756147c6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37b411057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37b411057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196fd40d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196fd40d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196fd40de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196fd40de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1a0588a3c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1a0588a3c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196fd40de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196fd40de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196fd40de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196fd40de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196fd40de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196fd40de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f27a64521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f27a6452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196fd40de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196fd40de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Podemos pensarlas como etiquetas o categorías. Por ejemplo, si nuestra aplicación usa clientes, podemos declarar una clase con ese nombre.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196fd40de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196fd40de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 este caso, podemos ver que la clase es “persona”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196fd40de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196fd40de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1a0588a3c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1a0588a3c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196fd40de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196fd40de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196fd40de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196fd40de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196fd40de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1196fd40de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Esta sección se </a:t>
            </a:r>
            <a:r>
              <a:rPr lang="en-GB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enfoca en typescript para que los alumnos tengan una idea inicial sin profundizar mucho, ya que durante el curso verán el uso específico en Angular que es un poco diferente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196fd40de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196fd40de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196fd40de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196fd40de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196fd40de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196fd40de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81579fa76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81579fa76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196fd40de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196fd40de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196fd40de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196fd40de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196fd40de4_0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4" name="Google Shape;884;g1196fd40de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196fd40de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1196fd40de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81579fa7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281579fa7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8f27a64521_1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8f27a64521_1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8f27a64521_1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8f27a64521_1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717ac018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2717ac018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81579fa76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281579fa76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a40ec57a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a40ec57a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87edb21d4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87edb21d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80f9383f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80f9383f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.png"/><Relationship Id="rId3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5.png"/><Relationship Id="rId3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3.pn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3.png"/><Relationship Id="rId3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.png"/><Relationship Id="rId3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Relationship Id="rId3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6.png"/><Relationship Id="rId3" Type="http://schemas.openxmlformats.org/officeDocument/2006/relationships/image" Target="../media/image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.png"/><Relationship Id="rId3" Type="http://schemas.openxmlformats.org/officeDocument/2006/relationships/image" Target="../media/image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Relationship Id="rId3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x">
  <p:cSld name="TITLE_AND_BODY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6">
  <p:cSld name="CUSTOM_36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8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" name="Google Shape;64;p18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18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18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18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" name="Google Shape;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8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8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18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8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8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8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" name="Google Shape;78;p18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8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8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8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8">
  <p:cSld name="CUSTOM_7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3"/>
          <p:cNvSpPr txBox="1"/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7">
  <p:cSld name="CUSTOM_8">
    <p:bg>
      <p:bgPr>
        <a:solidFill>
          <a:srgbClr val="3CEFAB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4"/>
          <p:cNvSpPr txBox="1"/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1" type="body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6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i="1" sz="6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1" name="Google Shape;111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12" name="Google Shape;112;p29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3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3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7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4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9" Type="http://schemas.openxmlformats.org/officeDocument/2006/relationships/image" Target="../media/image40.png"/><Relationship Id="rId5" Type="http://schemas.openxmlformats.org/officeDocument/2006/relationships/image" Target="../media/image37.png"/><Relationship Id="rId6" Type="http://schemas.openxmlformats.org/officeDocument/2006/relationships/image" Target="../media/image42.png"/><Relationship Id="rId7" Type="http://schemas.openxmlformats.org/officeDocument/2006/relationships/image" Target="../media/image38.png"/><Relationship Id="rId8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5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54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42.png"/><Relationship Id="rId5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51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Relationship Id="rId6" Type="http://schemas.openxmlformats.org/officeDocument/2006/relationships/image" Target="../media/image52.png"/><Relationship Id="rId7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48.png"/><Relationship Id="rId5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png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61.png"/><Relationship Id="rId5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80.png"/><Relationship Id="rId5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62.png"/><Relationship Id="rId5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7.png"/><Relationship Id="rId4" Type="http://schemas.openxmlformats.org/officeDocument/2006/relationships/image" Target="../media/image1.png"/><Relationship Id="rId5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64.png"/><Relationship Id="rId5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60.png"/><Relationship Id="rId5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7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7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hyperlink" Target="https://www.typescriptlang.org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72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hyperlink" Target="https://docs.microsoft.com/es-es/learn/modules/typescript-generics/" TargetMode="External"/><Relationship Id="rId5" Type="http://schemas.openxmlformats.org/officeDocument/2006/relationships/image" Target="../media/image1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hyperlink" Target="https://www.typescriptlang.org/docs/handbook/decorators.html#class-decorators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Relationship Id="rId4" Type="http://schemas.openxmlformats.org/officeDocument/2006/relationships/image" Target="../media/image6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7.png"/><Relationship Id="rId4" Type="http://schemas.openxmlformats.org/officeDocument/2006/relationships/image" Target="../media/image67.png"/><Relationship Id="rId5" Type="http://schemas.openxmlformats.org/officeDocument/2006/relationships/image" Target="../media/image76.png"/><Relationship Id="rId6" Type="http://schemas.openxmlformats.org/officeDocument/2006/relationships/hyperlink" Target="https://coderhouse.hiringroom.com/jobs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0.gif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png"/><Relationship Id="rId4" Type="http://schemas.openxmlformats.org/officeDocument/2006/relationships/image" Target="../media/image6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6.png"/><Relationship Id="rId4" Type="http://schemas.openxmlformats.org/officeDocument/2006/relationships/image" Target="../media/image8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2.png"/><Relationship Id="rId4" Type="http://schemas.openxmlformats.org/officeDocument/2006/relationships/image" Target="../media/image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code.visualstudio.com/docs/languages/typescript" TargetMode="External"/><Relationship Id="rId4" Type="http://schemas.openxmlformats.org/officeDocument/2006/relationships/hyperlink" Target="https://www.typescriptlang.org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90.png"/><Relationship Id="rId7" Type="http://schemas.openxmlformats.org/officeDocument/2006/relationships/image" Target="../media/image8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6.png"/><Relationship Id="rId4" Type="http://schemas.openxmlformats.org/officeDocument/2006/relationships/image" Target="../media/image8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2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Typescript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5" name="Google Shape;145;p42"/>
          <p:cNvSpPr txBox="1"/>
          <p:nvPr/>
        </p:nvSpPr>
        <p:spPr>
          <a:xfrm>
            <a:off x="2022750" y="1633175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03. </a:t>
            </a:r>
            <a:r>
              <a:rPr lang="en-GB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ANGULAR</a:t>
            </a:r>
            <a:endParaRPr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6" name="Google Shape;146;p42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1"/>
          <p:cNvSpPr txBox="1"/>
          <p:nvPr/>
        </p:nvSpPr>
        <p:spPr>
          <a:xfrm>
            <a:off x="716250" y="1796038"/>
            <a:ext cx="74397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Uno de los requisitos que tenemos a la hora de configurar nuestras herramientas para el trabajo con Angular es la instalación del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Runtime de NodeJS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🤔 Esto 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significa que usaremos NodeJs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pero sí utilizaremos una herramienta que viene con su instalación: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5" name="Google Shape;285;p51"/>
          <p:cNvSpPr txBox="1"/>
          <p:nvPr/>
        </p:nvSpPr>
        <p:spPr>
          <a:xfrm>
            <a:off x="852150" y="520600"/>
            <a:ext cx="7303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¿POR QUÉ NODEJS?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6" name="Google Shape;28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9650" y="3585600"/>
            <a:ext cx="1588800" cy="7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2"/>
          <p:cNvSpPr txBox="1"/>
          <p:nvPr/>
        </p:nvSpPr>
        <p:spPr>
          <a:xfrm>
            <a:off x="861225" y="1670800"/>
            <a:ext cx="7439700" cy="22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ANGULAR-CLI utiliza muchas configuraciones que dependen internamente de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node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 se emplean en el entorno de desarrollo y no se trasladan al proyecto compilado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🚀.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proyecto ANGULAR finalizado 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se encuentra limitado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la plataforma de node para funcionar, sino que puede hacerlo con cualquier servidor web que soporte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html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lang="en-GB" sz="1800">
                <a:solidFill>
                  <a:srgbClr val="4A86E8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css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93" name="Google Shape;2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2"/>
          <p:cNvSpPr txBox="1"/>
          <p:nvPr/>
        </p:nvSpPr>
        <p:spPr>
          <a:xfrm>
            <a:off x="852150" y="520600"/>
            <a:ext cx="7303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¿POR QUÉ NODEJS?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3"/>
          <p:cNvSpPr/>
          <p:nvPr/>
        </p:nvSpPr>
        <p:spPr>
          <a:xfrm>
            <a:off x="1233150" y="1352701"/>
            <a:ext cx="1174200" cy="1174200"/>
          </a:xfrm>
          <a:prstGeom prst="ellipse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01" name="Google Shape;301;p53"/>
          <p:cNvSpPr txBox="1"/>
          <p:nvPr/>
        </p:nvSpPr>
        <p:spPr>
          <a:xfrm>
            <a:off x="1056625" y="2421125"/>
            <a:ext cx="160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Configuración</a:t>
            </a:r>
            <a:endParaRPr sz="1000"/>
          </a:p>
        </p:txBody>
      </p:sp>
      <p:sp>
        <p:nvSpPr>
          <p:cNvPr id="302" name="Google Shape;302;p53"/>
          <p:cNvSpPr txBox="1"/>
          <p:nvPr/>
        </p:nvSpPr>
        <p:spPr>
          <a:xfrm>
            <a:off x="3550350" y="2404150"/>
            <a:ext cx="160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Codificación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3" name="Google Shape;303;p53"/>
          <p:cNvSpPr txBox="1"/>
          <p:nvPr/>
        </p:nvSpPr>
        <p:spPr>
          <a:xfrm>
            <a:off x="5426400" y="2421125"/>
            <a:ext cx="317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Ejecución entorno de desarrollo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4" name="Google Shape;304;p53"/>
          <p:cNvSpPr txBox="1"/>
          <p:nvPr/>
        </p:nvSpPr>
        <p:spPr>
          <a:xfrm>
            <a:off x="1095450" y="4116625"/>
            <a:ext cx="167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Pruebas / Test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5" name="Google Shape;305;p53"/>
          <p:cNvSpPr txBox="1"/>
          <p:nvPr/>
        </p:nvSpPr>
        <p:spPr>
          <a:xfrm>
            <a:off x="3468150" y="4142725"/>
            <a:ext cx="17664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Preparación de </a:t>
            </a:r>
            <a:b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publicación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6" name="Google Shape;306;p53"/>
          <p:cNvSpPr txBox="1"/>
          <p:nvPr/>
        </p:nvSpPr>
        <p:spPr>
          <a:xfrm>
            <a:off x="5669250" y="4142725"/>
            <a:ext cx="228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Creación del proyecto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7" name="Google Shape;307;p53"/>
          <p:cNvSpPr/>
          <p:nvPr/>
        </p:nvSpPr>
        <p:spPr>
          <a:xfrm>
            <a:off x="3671550" y="1352701"/>
            <a:ext cx="1174200" cy="1174200"/>
          </a:xfrm>
          <a:prstGeom prst="ellipse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08" name="Google Shape;308;p53"/>
          <p:cNvSpPr/>
          <p:nvPr/>
        </p:nvSpPr>
        <p:spPr>
          <a:xfrm>
            <a:off x="6115500" y="1352701"/>
            <a:ext cx="1174200" cy="1174200"/>
          </a:xfrm>
          <a:prstGeom prst="ellipse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09" name="Google Shape;309;p53"/>
          <p:cNvSpPr/>
          <p:nvPr/>
        </p:nvSpPr>
        <p:spPr>
          <a:xfrm>
            <a:off x="1270525" y="3051251"/>
            <a:ext cx="1174200" cy="1174200"/>
          </a:xfrm>
          <a:prstGeom prst="ellipse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10" name="Google Shape;310;p53"/>
          <p:cNvSpPr/>
          <p:nvPr/>
        </p:nvSpPr>
        <p:spPr>
          <a:xfrm>
            <a:off x="3671550" y="3017301"/>
            <a:ext cx="1174200" cy="1174200"/>
          </a:xfrm>
          <a:prstGeom prst="ellipse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11" name="Google Shape;311;p53"/>
          <p:cNvSpPr/>
          <p:nvPr/>
        </p:nvSpPr>
        <p:spPr>
          <a:xfrm>
            <a:off x="6115500" y="3018626"/>
            <a:ext cx="1174200" cy="1174200"/>
          </a:xfrm>
          <a:prstGeom prst="ellipse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12" name="Google Shape;312;p53"/>
          <p:cNvSpPr txBox="1"/>
          <p:nvPr/>
        </p:nvSpPr>
        <p:spPr>
          <a:xfrm>
            <a:off x="1161150" y="219475"/>
            <a:ext cx="6821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   PROYECTOS CON NODE</a:t>
            </a:r>
            <a:endParaRPr/>
          </a:p>
        </p:txBody>
      </p:sp>
      <p:pic>
        <p:nvPicPr>
          <p:cNvPr id="313" name="Google Shape;31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4000" y="3243325"/>
            <a:ext cx="877201" cy="87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6725" y="1336975"/>
            <a:ext cx="988026" cy="98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7775" y="1552725"/>
            <a:ext cx="772275" cy="7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2300" y="1628850"/>
            <a:ext cx="714300" cy="7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60475" y="3204150"/>
            <a:ext cx="772275" cy="7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58813" y="3143000"/>
            <a:ext cx="842600" cy="8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"/>
          <p:cNvSpPr txBox="1"/>
          <p:nvPr/>
        </p:nvSpPr>
        <p:spPr>
          <a:xfrm>
            <a:off x="852150" y="444400"/>
            <a:ext cx="733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CREACIÓN DEL PROYECTO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4" name="Google Shape;32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4"/>
          <p:cNvSpPr txBox="1"/>
          <p:nvPr/>
        </p:nvSpPr>
        <p:spPr>
          <a:xfrm>
            <a:off x="951325" y="3126350"/>
            <a:ext cx="118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npm init</a:t>
            </a:r>
            <a:endParaRPr/>
          </a:p>
        </p:txBody>
      </p:sp>
      <p:pic>
        <p:nvPicPr>
          <p:cNvPr id="326" name="Google Shape;32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725" y="3161123"/>
            <a:ext cx="437590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4"/>
          <p:cNvSpPr txBox="1"/>
          <p:nvPr/>
        </p:nvSpPr>
        <p:spPr>
          <a:xfrm>
            <a:off x="5291850" y="3126375"/>
            <a:ext cx="15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npm init --yes</a:t>
            </a:r>
            <a:endParaRPr/>
          </a:p>
        </p:txBody>
      </p:sp>
      <p:pic>
        <p:nvPicPr>
          <p:cNvPr id="328" name="Google Shape;32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250" y="3161135"/>
            <a:ext cx="437590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4"/>
          <p:cNvSpPr txBox="1"/>
          <p:nvPr/>
        </p:nvSpPr>
        <p:spPr>
          <a:xfrm>
            <a:off x="553200" y="3607625"/>
            <a:ext cx="3358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Nos va preguntando por valores que se irán cargando en el archivo package.json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0" name="Google Shape;330;p54"/>
          <p:cNvSpPr txBox="1"/>
          <p:nvPr/>
        </p:nvSpPr>
        <p:spPr>
          <a:xfrm>
            <a:off x="4854250" y="3581177"/>
            <a:ext cx="3358500" cy="1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Responde que </a:t>
            </a:r>
            <a:r>
              <a:rPr b="1" lang="en-GB" sz="15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sí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todas las preguntas que nos va haciendo la generación del packaga.json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1" name="Google Shape;331;p54"/>
          <p:cNvSpPr txBox="1"/>
          <p:nvPr/>
        </p:nvSpPr>
        <p:spPr>
          <a:xfrm>
            <a:off x="852150" y="1505850"/>
            <a:ext cx="7439700" cy="12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Consiste en la </a:t>
            </a:r>
            <a:r>
              <a:rPr lang="en-GB" sz="20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creación de un archivo package.json.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es un json y que se puede generar manualmente, pero npm nos ofrece la posibilidad hacerlo mediante los siguientes comandos: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2" name="Google Shape;33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0750" y="470450"/>
            <a:ext cx="698749" cy="69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5"/>
          <p:cNvSpPr txBox="1"/>
          <p:nvPr/>
        </p:nvSpPr>
        <p:spPr>
          <a:xfrm>
            <a:off x="623550" y="444400"/>
            <a:ext cx="733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  CONFIGURACIÓN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8" name="Google Shape;33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391350"/>
            <a:ext cx="6016977" cy="35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7025" y="481550"/>
            <a:ext cx="681199" cy="6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5"/>
          <p:cNvSpPr txBox="1"/>
          <p:nvPr/>
        </p:nvSpPr>
        <p:spPr>
          <a:xfrm>
            <a:off x="6153250" y="1803100"/>
            <a:ext cx="2934300" cy="17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el manifiesto de nuestro proyecto. Además, administra los paquetes y  maneja la publicación del proyecto.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2" name="Google Shape;342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74700" y="5441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6"/>
          <p:cNvSpPr txBox="1"/>
          <p:nvPr/>
        </p:nvSpPr>
        <p:spPr>
          <a:xfrm>
            <a:off x="852150" y="444400"/>
            <a:ext cx="733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CODIFICACIÓN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8" name="Google Shape;34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6"/>
          <p:cNvSpPr txBox="1"/>
          <p:nvPr/>
        </p:nvSpPr>
        <p:spPr>
          <a:xfrm>
            <a:off x="733050" y="2876725"/>
            <a:ext cx="7680300" cy="166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--- Aplicacion de consola ---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Nuestra primera aplicacion puro javascript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************************************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50">
              <a:solidFill>
                <a:srgbClr val="63777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" name="Google Shape;350;p56"/>
          <p:cNvSpPr txBox="1"/>
          <p:nvPr/>
        </p:nvSpPr>
        <p:spPr>
          <a:xfrm>
            <a:off x="852150" y="1582050"/>
            <a:ext cx="74397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saber programar en javascript, solo vamos a necesitar crear un archivo con extensión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.js 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1" name="Google Shape;35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5750" y="542650"/>
            <a:ext cx="588300" cy="5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74700" y="5441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7"/>
          <p:cNvSpPr txBox="1"/>
          <p:nvPr/>
        </p:nvSpPr>
        <p:spPr>
          <a:xfrm>
            <a:off x="928350" y="444400"/>
            <a:ext cx="733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EJECUCIÓN EN DESARROLLO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8" name="Google Shape;35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7"/>
          <p:cNvSpPr txBox="1"/>
          <p:nvPr/>
        </p:nvSpPr>
        <p:spPr>
          <a:xfrm>
            <a:off x="852150" y="1537775"/>
            <a:ext cx="74397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Mientras estamos en tiempo de desarrollo necesitamos ir probando nuestro código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0" name="Google Shape;360;p57"/>
          <p:cNvSpPr txBox="1"/>
          <p:nvPr/>
        </p:nvSpPr>
        <p:spPr>
          <a:xfrm>
            <a:off x="1478875" y="3019350"/>
            <a:ext cx="165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$ node index.js</a:t>
            </a:r>
            <a:endParaRPr/>
          </a:p>
        </p:txBody>
      </p:sp>
      <p:pic>
        <p:nvPicPr>
          <p:cNvPr id="361" name="Google Shape;3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275" y="3054123"/>
            <a:ext cx="437590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7"/>
          <p:cNvSpPr txBox="1"/>
          <p:nvPr/>
        </p:nvSpPr>
        <p:spPr>
          <a:xfrm>
            <a:off x="5534525" y="3028750"/>
            <a:ext cx="165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$ npm start</a:t>
            </a:r>
            <a:endParaRPr/>
          </a:p>
        </p:txBody>
      </p:sp>
      <p:pic>
        <p:nvPicPr>
          <p:cNvPr id="363" name="Google Shape;36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925" y="3063523"/>
            <a:ext cx="437590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7"/>
          <p:cNvSpPr txBox="1"/>
          <p:nvPr/>
        </p:nvSpPr>
        <p:spPr>
          <a:xfrm>
            <a:off x="1021675" y="2638350"/>
            <a:ext cx="23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Comando de Node</a:t>
            </a:r>
            <a:endParaRPr/>
          </a:p>
        </p:txBody>
      </p:sp>
      <p:sp>
        <p:nvSpPr>
          <p:cNvPr id="365" name="Google Shape;365;p57"/>
          <p:cNvSpPr txBox="1"/>
          <p:nvPr/>
        </p:nvSpPr>
        <p:spPr>
          <a:xfrm>
            <a:off x="5096925" y="2638350"/>
            <a:ext cx="34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Configuracion del package.json</a:t>
            </a:r>
            <a:endParaRPr/>
          </a:p>
        </p:txBody>
      </p:sp>
      <p:pic>
        <p:nvPicPr>
          <p:cNvPr id="366" name="Google Shape;36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550" y="604425"/>
            <a:ext cx="547450" cy="5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8"/>
          <p:cNvSpPr txBox="1"/>
          <p:nvPr/>
        </p:nvSpPr>
        <p:spPr>
          <a:xfrm>
            <a:off x="775950" y="444400"/>
            <a:ext cx="733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PRUEBAS / TEST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72" name="Google Shape;37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8"/>
          <p:cNvSpPr txBox="1"/>
          <p:nvPr/>
        </p:nvSpPr>
        <p:spPr>
          <a:xfrm>
            <a:off x="852150" y="1912650"/>
            <a:ext cx="7439700" cy="19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pruebas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forman parte de las funcionalidades nativas del entorno de node. Mientras que las alternativas de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test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son: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Generación nativa de pruebas (poco utilizada).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Mediante la instalación de librerías externas.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4" name="Google Shape;37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3875" y="537150"/>
            <a:ext cx="544625" cy="54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9"/>
          <p:cNvSpPr txBox="1"/>
          <p:nvPr/>
        </p:nvSpPr>
        <p:spPr>
          <a:xfrm>
            <a:off x="928350" y="444400"/>
            <a:ext cx="733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PREPARACIÓN DE PUBLICACIÓN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0" name="Google Shape;38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9"/>
          <p:cNvSpPr txBox="1"/>
          <p:nvPr/>
        </p:nvSpPr>
        <p:spPr>
          <a:xfrm>
            <a:off x="852150" y="1482775"/>
            <a:ext cx="74397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es interpretado según el entorno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(browser o runtime), por esto no requiere de un proceso de compilación. Sin embargo, es muy común atravesar un proceso de empaquetado o</a:t>
            </a:r>
            <a:r>
              <a:rPr lang="en-GB" sz="2000" u="sng">
                <a:solidFill>
                  <a:srgbClr val="FF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conversión a código estándar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EcmaScript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compatible.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Este proceso -en general- se lleva adelante mediante librerías especializadas debidamente configuradas para esta tarea.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2" name="Google Shape;38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625" y="552200"/>
            <a:ext cx="605725" cy="6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TYPESCRIPT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</a:t>
            </a: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PONER A GRABAR LA CLASE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2" name="Google Shape;1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1"/>
          <p:cNvSpPr txBox="1"/>
          <p:nvPr/>
        </p:nvSpPr>
        <p:spPr>
          <a:xfrm>
            <a:off x="1693750" y="20772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¿QUÉ ES TYPESCRIPT?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2"/>
          <p:cNvSpPr txBox="1"/>
          <p:nvPr/>
        </p:nvSpPr>
        <p:spPr>
          <a:xfrm>
            <a:off x="779550" y="2093650"/>
            <a:ext cx="7584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TypeScript </a:t>
            </a:r>
            <a:r>
              <a:rPr lang="en-GB" sz="20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un lenguaje de programación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código abierto creado por Microsoft en el año 2012 que implementa mecanismos de programación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orientados a objetos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0" name="Google Shape;400;p62"/>
          <p:cNvSpPr txBox="1"/>
          <p:nvPr/>
        </p:nvSpPr>
        <p:spPr>
          <a:xfrm>
            <a:off x="3114000" y="1056350"/>
            <a:ext cx="2916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TYPESCRIPT 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1" name="Google Shape;401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37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63"/>
          <p:cNvSpPr txBox="1"/>
          <p:nvPr/>
        </p:nvSpPr>
        <p:spPr>
          <a:xfrm>
            <a:off x="3040575" y="1454850"/>
            <a:ext cx="5713800" cy="25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trata de un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superset de JavaScript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extiende su sintaxis.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179999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 compilar, se genera código JavaScript ya que el navegador no puede interpretar TypeScript. Este proceso se conoce como </a:t>
            </a:r>
            <a:r>
              <a:rPr b="1" i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transpilar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significa generar un código en un lenguaje específico a partir de otro.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8" name="Google Shape;40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922" y="1515463"/>
            <a:ext cx="1919000" cy="19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2925" y="1485767"/>
            <a:ext cx="878550" cy="8753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3"/>
          <p:cNvSpPr txBox="1"/>
          <p:nvPr/>
        </p:nvSpPr>
        <p:spPr>
          <a:xfrm>
            <a:off x="3114000" y="412025"/>
            <a:ext cx="2916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TYPESCRIPT 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/>
          <p:nvPr/>
        </p:nvSpPr>
        <p:spPr>
          <a:xfrm>
            <a:off x="1533075" y="1088200"/>
            <a:ext cx="581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VENTAJAS DE TYPESCRIPT</a:t>
            </a:r>
            <a:endParaRPr i="1" sz="3100" u="sng">
              <a:solidFill>
                <a:srgbClr val="FF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16" name="Google Shape;41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75" y="890818"/>
            <a:ext cx="1186525" cy="1020407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4"/>
          <p:cNvSpPr txBox="1"/>
          <p:nvPr/>
        </p:nvSpPr>
        <p:spPr>
          <a:xfrm>
            <a:off x="1660700" y="2077300"/>
            <a:ext cx="6468000" cy="14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Extiende a Superset de Javascript.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Ofrece tipado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estricto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flexible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Mejora la legibilidad del código.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usar nuevas características.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5"/>
          <p:cNvSpPr txBox="1"/>
          <p:nvPr/>
        </p:nvSpPr>
        <p:spPr>
          <a:xfrm>
            <a:off x="852150" y="1200950"/>
            <a:ext cx="74397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muy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común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encontrar typescript del lado del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FrontEnd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4" name="Google Shape;42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7800" y="1660650"/>
            <a:ext cx="907800" cy="9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1300" y="1757950"/>
            <a:ext cx="822400" cy="7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5725" y="1845713"/>
            <a:ext cx="708325" cy="611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5"/>
          <p:cNvSpPr txBox="1"/>
          <p:nvPr/>
        </p:nvSpPr>
        <p:spPr>
          <a:xfrm>
            <a:off x="852150" y="2724950"/>
            <a:ext cx="74397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Pero también en el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backend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FrontEnd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9" name="Google Shape;429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79500" y="3336650"/>
            <a:ext cx="1926000" cy="11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5"/>
          <p:cNvSpPr txBox="1"/>
          <p:nvPr/>
        </p:nvSpPr>
        <p:spPr>
          <a:xfrm>
            <a:off x="852150" y="462050"/>
            <a:ext cx="743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USOS DE TYPESCRIPT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6"/>
          <p:cNvSpPr txBox="1"/>
          <p:nvPr/>
        </p:nvSpPr>
        <p:spPr>
          <a:xfrm>
            <a:off x="852150" y="1277150"/>
            <a:ext cx="74397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Vamos a necesitar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tener instalado nodejs y un editor de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6" name="Google Shape;436;p66"/>
          <p:cNvSpPr txBox="1"/>
          <p:nvPr/>
        </p:nvSpPr>
        <p:spPr>
          <a:xfrm>
            <a:off x="1408950" y="472600"/>
            <a:ext cx="6425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INSTALAR Y CONFIGURAR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37" name="Google Shape;43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8775" y="2004759"/>
            <a:ext cx="1481900" cy="9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0900" y="1991022"/>
            <a:ext cx="1293500" cy="7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6"/>
          <p:cNvSpPr txBox="1"/>
          <p:nvPr/>
        </p:nvSpPr>
        <p:spPr>
          <a:xfrm>
            <a:off x="852150" y="3190200"/>
            <a:ext cx="7439700" cy="8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editor Visual Studio Code viene configurado para aprovechar al máximo TypeScript.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7"/>
          <p:cNvSpPr txBox="1"/>
          <p:nvPr/>
        </p:nvSpPr>
        <p:spPr>
          <a:xfrm>
            <a:off x="752175" y="1202525"/>
            <a:ext cx="74397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Observemos un ejemplo de flujo de trabajo con typescript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6" name="Google Shape;446;p67"/>
          <p:cNvSpPr txBox="1"/>
          <p:nvPr/>
        </p:nvSpPr>
        <p:spPr>
          <a:xfrm>
            <a:off x="1408950" y="320200"/>
            <a:ext cx="6425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PROBANDO TYPESCRIPT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7" name="Google Shape;44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7"/>
          <p:cNvSpPr txBox="1"/>
          <p:nvPr/>
        </p:nvSpPr>
        <p:spPr>
          <a:xfrm>
            <a:off x="1278650" y="1625163"/>
            <a:ext cx="30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npm install -g typescript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49" name="Google Shape;44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050" y="1654198"/>
            <a:ext cx="437590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7"/>
          <p:cNvSpPr txBox="1"/>
          <p:nvPr/>
        </p:nvSpPr>
        <p:spPr>
          <a:xfrm>
            <a:off x="752175" y="2116925"/>
            <a:ext cx="74397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crear un folder/carpeta y dentro un archivo .ts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1" name="Google Shape;451;p67"/>
          <p:cNvSpPr txBox="1"/>
          <p:nvPr/>
        </p:nvSpPr>
        <p:spPr>
          <a:xfrm>
            <a:off x="1278650" y="2615763"/>
            <a:ext cx="14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Touch index.ts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52" name="Google Shape;45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050" y="2644798"/>
            <a:ext cx="437590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7"/>
          <p:cNvSpPr txBox="1"/>
          <p:nvPr/>
        </p:nvSpPr>
        <p:spPr>
          <a:xfrm>
            <a:off x="752175" y="3031325"/>
            <a:ext cx="74397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Dentro del index.ts se puede escribir un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typescript válido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4" name="Google Shape;454;p67"/>
          <p:cNvSpPr txBox="1"/>
          <p:nvPr/>
        </p:nvSpPr>
        <p:spPr>
          <a:xfrm>
            <a:off x="1278650" y="3530813"/>
            <a:ext cx="65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npx tsc index.ts --outFile dist/index.js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55" name="Google Shape;45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050" y="3565585"/>
            <a:ext cx="437590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7"/>
          <p:cNvSpPr txBox="1"/>
          <p:nvPr/>
        </p:nvSpPr>
        <p:spPr>
          <a:xfrm>
            <a:off x="1278650" y="3988013"/>
            <a:ext cx="65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tsc index.ts --outFile dist/index.js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57" name="Google Shape;45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050" y="4022785"/>
            <a:ext cx="437590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8"/>
          <p:cNvSpPr txBox="1"/>
          <p:nvPr/>
        </p:nvSpPr>
        <p:spPr>
          <a:xfrm>
            <a:off x="470375" y="320200"/>
            <a:ext cx="8446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COMPILACIÓN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63" name="Google Shape;46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8"/>
          <p:cNvSpPr txBox="1"/>
          <p:nvPr/>
        </p:nvSpPr>
        <p:spPr>
          <a:xfrm>
            <a:off x="4202775" y="1410350"/>
            <a:ext cx="14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npx tsc index.ts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5" name="Google Shape;46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175" y="1445123"/>
            <a:ext cx="437590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8"/>
          <p:cNvSpPr txBox="1"/>
          <p:nvPr/>
        </p:nvSpPr>
        <p:spPr>
          <a:xfrm>
            <a:off x="852150" y="1810550"/>
            <a:ext cx="7439700" cy="15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proceso de compilación parte de un archivo </a:t>
            </a:r>
            <a:r>
              <a:rPr b="1" lang="en-GB" sz="1800">
                <a:solidFill>
                  <a:srgbClr val="3CEFA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index.ts</a:t>
            </a:r>
            <a:r>
              <a:rPr lang="en-GB" sz="1800">
                <a:solidFill>
                  <a:srgbClr val="3CEFAB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cual se le ejecuta el comando de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compilación ts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obtenemos un archivo </a:t>
            </a:r>
            <a:r>
              <a:rPr b="1" lang="en-GB" sz="1800">
                <a:solidFill>
                  <a:srgbClr val="3CEFA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index.js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Esto es necesario para que el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pueda ser interpretado mediante un browser o por el runtime de node.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7" name="Google Shape;46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1912" y="3405310"/>
            <a:ext cx="437590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8"/>
          <p:cNvSpPr txBox="1"/>
          <p:nvPr/>
        </p:nvSpPr>
        <p:spPr>
          <a:xfrm>
            <a:off x="3888938" y="3370550"/>
            <a:ext cx="20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npx tsc --watch index.ts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9" name="Google Shape;469;p68"/>
          <p:cNvSpPr txBox="1"/>
          <p:nvPr/>
        </p:nvSpPr>
        <p:spPr>
          <a:xfrm>
            <a:off x="769050" y="3770750"/>
            <a:ext cx="7522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Sirve para observar los cambios que se producen en el archivo index.ts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9"/>
          <p:cNvSpPr txBox="1"/>
          <p:nvPr/>
        </p:nvSpPr>
        <p:spPr>
          <a:xfrm>
            <a:off x="852188" y="12516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EJEMPLO EN VIVO</a:t>
            </a:r>
            <a:endParaRPr i="1" sz="3000">
              <a:solidFill>
                <a:srgbClr val="E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un proyecto con typescript</a:t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5" name="Google Shape;475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0"/>
          <p:cNvSpPr txBox="1"/>
          <p:nvPr/>
        </p:nvSpPr>
        <p:spPr>
          <a:xfrm>
            <a:off x="394175" y="320200"/>
            <a:ext cx="7886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ORGANIZACIÓN</a:t>
            </a: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 DE ARCHIVOS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81" name="Google Shape;48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70"/>
          <p:cNvSpPr txBox="1"/>
          <p:nvPr/>
        </p:nvSpPr>
        <p:spPr>
          <a:xfrm>
            <a:off x="2115525" y="3725200"/>
            <a:ext cx="509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Organizamos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archivos y carpetas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83" name="Google Shape;48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375" y="1571675"/>
            <a:ext cx="7466766" cy="178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6950" y="-1"/>
            <a:ext cx="1447049" cy="5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4"/>
          <p:cNvSpPr txBox="1"/>
          <p:nvPr/>
        </p:nvSpPr>
        <p:spPr>
          <a:xfrm>
            <a:off x="4006550" y="1701400"/>
            <a:ext cx="4624800" cy="21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y aplicar Typescript.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Definir variables y sistema de módulos.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 codificaciones en un ejemplo de Typescript que utilice clases, tipado e interfaces.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9" name="Google Shape;1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4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</a:t>
            </a:r>
            <a:r>
              <a:rPr i="1" lang="en-GB" sz="3000">
                <a:latin typeface="Anton"/>
                <a:ea typeface="Anton"/>
                <a:cs typeface="Anton"/>
                <a:sym typeface="Anton"/>
              </a:rPr>
              <a:t>DE LA CLASE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1" name="Google Shape;16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1"/>
          <p:cNvSpPr txBox="1"/>
          <p:nvPr/>
        </p:nvSpPr>
        <p:spPr>
          <a:xfrm>
            <a:off x="89375" y="320200"/>
            <a:ext cx="8446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GENERACIÓN PACKAGE.JSON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90" name="Google Shape;49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400" y="1252300"/>
            <a:ext cx="6497324" cy="34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6950" y="-1"/>
            <a:ext cx="1447049" cy="5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2"/>
          <p:cNvSpPr txBox="1"/>
          <p:nvPr/>
        </p:nvSpPr>
        <p:spPr>
          <a:xfrm>
            <a:off x="470375" y="320200"/>
            <a:ext cx="8446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ABRIMOS EL EDITOR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98" name="Google Shape;49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125" y="1404700"/>
            <a:ext cx="756285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72"/>
          <p:cNvSpPr txBox="1"/>
          <p:nvPr/>
        </p:nvSpPr>
        <p:spPr>
          <a:xfrm>
            <a:off x="769050" y="3770750"/>
            <a:ext cx="75228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Iniciamos Visual Studio Code. Es decir, con el comando </a:t>
            </a:r>
            <a:r>
              <a:rPr b="1" i="1" lang="en-GB" sz="20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code</a:t>
            </a:r>
            <a:r>
              <a:rPr i="1" lang="en-GB" sz="2000">
                <a:solidFill>
                  <a:srgbClr val="3CEFAB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.</a:t>
            </a:r>
            <a:r>
              <a:rPr i="1" lang="en-GB" sz="2000">
                <a:solidFill>
                  <a:srgbClr val="FF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abrimos un editor en la carpeta donde estamos posicionados.</a:t>
            </a:r>
            <a:endParaRPr i="1" sz="2000">
              <a:solidFill>
                <a:srgbClr val="FF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01" name="Google Shape;501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6950" y="-1"/>
            <a:ext cx="1447049" cy="5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400" y="1046799"/>
            <a:ext cx="5397151" cy="3548351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73"/>
          <p:cNvSpPr txBox="1"/>
          <p:nvPr/>
        </p:nvSpPr>
        <p:spPr>
          <a:xfrm>
            <a:off x="348750" y="320200"/>
            <a:ext cx="8446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VISUAL STUDIO CODE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08" name="Google Shape;50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9" name="Google Shape;509;p73"/>
          <p:cNvCxnSpPr/>
          <p:nvPr/>
        </p:nvCxnSpPr>
        <p:spPr>
          <a:xfrm>
            <a:off x="1766600" y="1745350"/>
            <a:ext cx="588000" cy="10500"/>
          </a:xfrm>
          <a:prstGeom prst="straightConnector1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0" name="Google Shape;510;p73"/>
          <p:cNvSpPr txBox="1"/>
          <p:nvPr/>
        </p:nvSpPr>
        <p:spPr>
          <a:xfrm>
            <a:off x="76200" y="983350"/>
            <a:ext cx="19770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Archivo package.json </a:t>
            </a:r>
            <a:b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generado con 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npm init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11" name="Google Shape;511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6950" y="-1"/>
            <a:ext cx="1447049" cy="5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4"/>
          <p:cNvSpPr txBox="1"/>
          <p:nvPr/>
        </p:nvSpPr>
        <p:spPr>
          <a:xfrm>
            <a:off x="165575" y="320200"/>
            <a:ext cx="8446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ESCRITURA DE CÓDIGO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17" name="Google Shape;51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8" name="Google Shape;518;p74"/>
          <p:cNvCxnSpPr/>
          <p:nvPr/>
        </p:nvCxnSpPr>
        <p:spPr>
          <a:xfrm rot="10800000">
            <a:off x="7255113" y="3216963"/>
            <a:ext cx="550800" cy="3000"/>
          </a:xfrm>
          <a:prstGeom prst="straightConnector1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9" name="Google Shape;519;p74"/>
          <p:cNvSpPr txBox="1"/>
          <p:nvPr/>
        </p:nvSpPr>
        <p:spPr>
          <a:xfrm>
            <a:off x="5913" y="1778650"/>
            <a:ext cx="1726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Archivo de 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typescript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20" name="Google Shape;52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0338" y="1213538"/>
            <a:ext cx="5294341" cy="33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74"/>
          <p:cNvSpPr txBox="1"/>
          <p:nvPr/>
        </p:nvSpPr>
        <p:spPr>
          <a:xfrm>
            <a:off x="7411288" y="1684175"/>
            <a:ext cx="1726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fuente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22" name="Google Shape;522;p74"/>
          <p:cNvSpPr txBox="1"/>
          <p:nvPr/>
        </p:nvSpPr>
        <p:spPr>
          <a:xfrm>
            <a:off x="7716088" y="2915050"/>
            <a:ext cx="1261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Instalación</a:t>
            </a: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b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paquete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523" name="Google Shape;523;p74"/>
          <p:cNvCxnSpPr/>
          <p:nvPr/>
        </p:nvCxnSpPr>
        <p:spPr>
          <a:xfrm rot="10800000">
            <a:off x="7255113" y="1997763"/>
            <a:ext cx="550800" cy="3000"/>
          </a:xfrm>
          <a:prstGeom prst="straightConnector1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4" name="Google Shape;524;p74"/>
          <p:cNvCxnSpPr/>
          <p:nvPr/>
        </p:nvCxnSpPr>
        <p:spPr>
          <a:xfrm flipH="1" rot="10800000">
            <a:off x="1496863" y="2141063"/>
            <a:ext cx="550200" cy="4800"/>
          </a:xfrm>
          <a:prstGeom prst="straightConnector1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5" name="Google Shape;525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6950" y="-1"/>
            <a:ext cx="1447049" cy="5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75"/>
          <p:cNvSpPr txBox="1"/>
          <p:nvPr/>
        </p:nvSpPr>
        <p:spPr>
          <a:xfrm>
            <a:off x="-57925" y="1842700"/>
            <a:ext cx="1650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Archivo compilado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2" name="Google Shape;532;p75"/>
          <p:cNvSpPr txBox="1"/>
          <p:nvPr/>
        </p:nvSpPr>
        <p:spPr>
          <a:xfrm>
            <a:off x="7347450" y="2902900"/>
            <a:ext cx="172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Compilación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33" name="Google Shape;53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7475" y="1143113"/>
            <a:ext cx="5165276" cy="32383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4" name="Google Shape;534;p75"/>
          <p:cNvCxnSpPr/>
          <p:nvPr/>
        </p:nvCxnSpPr>
        <p:spPr>
          <a:xfrm flipH="1" rot="10800000">
            <a:off x="1592675" y="2044288"/>
            <a:ext cx="433200" cy="900"/>
          </a:xfrm>
          <a:prstGeom prst="straightConnector1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5" name="Google Shape;535;p75"/>
          <p:cNvCxnSpPr/>
          <p:nvPr/>
        </p:nvCxnSpPr>
        <p:spPr>
          <a:xfrm flipH="1">
            <a:off x="5269475" y="3131613"/>
            <a:ext cx="2091600" cy="6900"/>
          </a:xfrm>
          <a:prstGeom prst="straightConnector1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6" name="Google Shape;536;p75"/>
          <p:cNvSpPr txBox="1"/>
          <p:nvPr/>
        </p:nvSpPr>
        <p:spPr>
          <a:xfrm>
            <a:off x="165575" y="320200"/>
            <a:ext cx="8446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ESCRITURA DE CÓDIGO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37" name="Google Shape;537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6950" y="-1"/>
            <a:ext cx="1447049" cy="5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6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CARACTERÍSTICAS</a:t>
            </a: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 DEL LENGUAJE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43" name="Google Shape;54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225" y="459450"/>
            <a:ext cx="6223027" cy="4200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0" name="Google Shape;550;p77"/>
          <p:cNvCxnSpPr/>
          <p:nvPr/>
        </p:nvCxnSpPr>
        <p:spPr>
          <a:xfrm rot="10800000">
            <a:off x="1736900" y="683550"/>
            <a:ext cx="129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1" name="Google Shape;551;p77"/>
          <p:cNvSpPr txBox="1"/>
          <p:nvPr/>
        </p:nvSpPr>
        <p:spPr>
          <a:xfrm>
            <a:off x="3095050" y="483450"/>
            <a:ext cx="90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Helvetica Neue"/>
                <a:ea typeface="Helvetica Neue"/>
                <a:cs typeface="Helvetica Neue"/>
                <a:sym typeface="Helvetica Neue"/>
              </a:rPr>
              <a:t>Clases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52" name="Google Shape;552;p77"/>
          <p:cNvCxnSpPr/>
          <p:nvPr/>
        </p:nvCxnSpPr>
        <p:spPr>
          <a:xfrm rot="10800000">
            <a:off x="2041700" y="912150"/>
            <a:ext cx="129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3" name="Google Shape;553;p77"/>
          <p:cNvSpPr txBox="1"/>
          <p:nvPr/>
        </p:nvSpPr>
        <p:spPr>
          <a:xfrm>
            <a:off x="3399850" y="712050"/>
            <a:ext cx="222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Helvetica Neue"/>
                <a:ea typeface="Helvetica Neue"/>
                <a:cs typeface="Helvetica Neue"/>
                <a:sym typeface="Helvetica Neue"/>
              </a:rPr>
              <a:t>Tipos de datos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4" name="Google Shape;554;p77"/>
          <p:cNvSpPr txBox="1"/>
          <p:nvPr/>
        </p:nvSpPr>
        <p:spPr>
          <a:xfrm>
            <a:off x="5076250" y="1550250"/>
            <a:ext cx="141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Helvetica Neue"/>
                <a:ea typeface="Helvetica Neue"/>
                <a:cs typeface="Helvetica Neue"/>
                <a:sym typeface="Helvetica Neue"/>
              </a:rPr>
              <a:t>Constructor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55" name="Google Shape;555;p77"/>
          <p:cNvCxnSpPr/>
          <p:nvPr/>
        </p:nvCxnSpPr>
        <p:spPr>
          <a:xfrm flipH="1">
            <a:off x="5891475" y="3615700"/>
            <a:ext cx="3474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6" name="Google Shape;556;p77"/>
          <p:cNvSpPr txBox="1"/>
          <p:nvPr/>
        </p:nvSpPr>
        <p:spPr>
          <a:xfrm>
            <a:off x="6238875" y="3401200"/>
            <a:ext cx="12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Helvetica Neue"/>
                <a:ea typeface="Helvetica Neue"/>
                <a:cs typeface="Helvetica Neue"/>
                <a:sym typeface="Helvetica Neue"/>
              </a:rPr>
              <a:t>Instancia</a:t>
            </a:r>
            <a:endParaRPr b="1"/>
          </a:p>
        </p:txBody>
      </p:sp>
      <p:cxnSp>
        <p:nvCxnSpPr>
          <p:cNvPr id="557" name="Google Shape;557;p77"/>
          <p:cNvCxnSpPr/>
          <p:nvPr/>
        </p:nvCxnSpPr>
        <p:spPr>
          <a:xfrm flipH="1">
            <a:off x="1797400" y="3207150"/>
            <a:ext cx="3474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8" name="Google Shape;558;p77"/>
          <p:cNvSpPr txBox="1"/>
          <p:nvPr/>
        </p:nvSpPr>
        <p:spPr>
          <a:xfrm>
            <a:off x="2164950" y="3009275"/>
            <a:ext cx="112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Helvetica Neue"/>
                <a:ea typeface="Helvetica Neue"/>
                <a:cs typeface="Helvetica Neue"/>
                <a:sym typeface="Helvetica Neue"/>
              </a:rPr>
              <a:t>Métodos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59" name="Google Shape;559;p77"/>
          <p:cNvCxnSpPr/>
          <p:nvPr/>
        </p:nvCxnSpPr>
        <p:spPr>
          <a:xfrm flipH="1">
            <a:off x="1884800" y="1293150"/>
            <a:ext cx="5424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0" name="Google Shape;560;p77"/>
          <p:cNvSpPr txBox="1"/>
          <p:nvPr/>
        </p:nvSpPr>
        <p:spPr>
          <a:xfrm>
            <a:off x="2485450" y="1093050"/>
            <a:ext cx="149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Helvetica Neue"/>
                <a:ea typeface="Helvetica Neue"/>
                <a:cs typeface="Helvetica Neue"/>
                <a:sym typeface="Helvetica Neue"/>
              </a:rPr>
              <a:t>Propiedade</a:t>
            </a:r>
            <a:r>
              <a:rPr b="1" lang="en-GB" sz="1600"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endParaRPr b="1"/>
          </a:p>
        </p:txBody>
      </p:sp>
      <p:sp>
        <p:nvSpPr>
          <p:cNvPr id="561" name="Google Shape;561;p77"/>
          <p:cNvSpPr txBox="1"/>
          <p:nvPr/>
        </p:nvSpPr>
        <p:spPr>
          <a:xfrm>
            <a:off x="6332700" y="536125"/>
            <a:ext cx="281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2" name="Google Shape;562;p77"/>
          <p:cNvSpPr txBox="1"/>
          <p:nvPr/>
        </p:nvSpPr>
        <p:spPr>
          <a:xfrm>
            <a:off x="7541100" y="831450"/>
            <a:ext cx="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+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3" name="Google Shape;563;p77"/>
          <p:cNvSpPr txBox="1"/>
          <p:nvPr/>
        </p:nvSpPr>
        <p:spPr>
          <a:xfrm>
            <a:off x="6355050" y="1264250"/>
            <a:ext cx="2766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ORIENTADA A OBJETOS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64" name="Google Shape;564;p77"/>
          <p:cNvCxnSpPr/>
          <p:nvPr/>
        </p:nvCxnSpPr>
        <p:spPr>
          <a:xfrm flipH="1" rot="10800000">
            <a:off x="6572850" y="2044550"/>
            <a:ext cx="23757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77"/>
          <p:cNvSpPr txBox="1"/>
          <p:nvPr/>
        </p:nvSpPr>
        <p:spPr>
          <a:xfrm>
            <a:off x="6332700" y="2127463"/>
            <a:ext cx="281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TYPESCRIPT</a:t>
            </a:r>
            <a:endParaRPr sz="1800">
              <a:solidFill>
                <a:schemeClr val="dk1"/>
              </a:solidFill>
              <a:highlight>
                <a:srgbClr val="EF89D2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66" name="Google Shape;566;p77"/>
          <p:cNvCxnSpPr/>
          <p:nvPr/>
        </p:nvCxnSpPr>
        <p:spPr>
          <a:xfrm flipH="1">
            <a:off x="4791450" y="1764750"/>
            <a:ext cx="3474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8"/>
          <p:cNvSpPr/>
          <p:nvPr/>
        </p:nvSpPr>
        <p:spPr>
          <a:xfrm>
            <a:off x="820863" y="670038"/>
            <a:ext cx="912000" cy="887700"/>
          </a:xfrm>
          <a:prstGeom prst="ellipse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78"/>
          <p:cNvSpPr txBox="1"/>
          <p:nvPr/>
        </p:nvSpPr>
        <p:spPr>
          <a:xfrm>
            <a:off x="1678025" y="1916200"/>
            <a:ext cx="5666400" cy="23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Tipos básicos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Objetos, Arrays, Interfaces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Clases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Tipos genéricos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Decoradores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3" name="Google Shape;573;p78"/>
          <p:cNvSpPr txBox="1"/>
          <p:nvPr/>
        </p:nvSpPr>
        <p:spPr>
          <a:xfrm>
            <a:off x="1732875" y="749200"/>
            <a:ext cx="6212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IMPORTANTE EN TYPESCRIPT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74" name="Google Shape;57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825" y="797850"/>
            <a:ext cx="632076" cy="63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9"/>
          <p:cNvSpPr txBox="1"/>
          <p:nvPr/>
        </p:nvSpPr>
        <p:spPr>
          <a:xfrm>
            <a:off x="699750" y="1427288"/>
            <a:ext cx="7970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Typescript tiene la capacidad de trabajar con tipado de datos de dos formas: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1" name="Google Shape;581;p79"/>
          <p:cNvSpPr txBox="1"/>
          <p:nvPr/>
        </p:nvSpPr>
        <p:spPr>
          <a:xfrm>
            <a:off x="461550" y="295875"/>
            <a:ext cx="8446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TYPADO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82" name="Google Shape;58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79"/>
          <p:cNvSpPr txBox="1"/>
          <p:nvPr/>
        </p:nvSpPr>
        <p:spPr>
          <a:xfrm>
            <a:off x="1394075" y="2118600"/>
            <a:ext cx="7522800" cy="1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Explícito: define una sintaxis para la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creación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variables con tipo de dato</a:t>
            </a:r>
            <a:b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Inferido: puede deducir en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valor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4" name="Google Shape;584;p79"/>
          <p:cNvSpPr txBox="1"/>
          <p:nvPr/>
        </p:nvSpPr>
        <p:spPr>
          <a:xfrm>
            <a:off x="1394200" y="2487300"/>
            <a:ext cx="3752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ombreVariable = Tipo De Dato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5" name="Google Shape;585;p79"/>
          <p:cNvSpPr txBox="1"/>
          <p:nvPr/>
        </p:nvSpPr>
        <p:spPr>
          <a:xfrm>
            <a:off x="1394200" y="3405000"/>
            <a:ext cx="3752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nombreVariable = Valor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6" name="Google Shape;586;p79"/>
          <p:cNvSpPr/>
          <p:nvPr/>
        </p:nvSpPr>
        <p:spPr>
          <a:xfrm>
            <a:off x="779975" y="2118600"/>
            <a:ext cx="533400" cy="5040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7" name="Google Shape;587;p79"/>
          <p:cNvSpPr/>
          <p:nvPr/>
        </p:nvSpPr>
        <p:spPr>
          <a:xfrm>
            <a:off x="779975" y="3036300"/>
            <a:ext cx="533400" cy="5040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0"/>
          <p:cNvSpPr txBox="1"/>
          <p:nvPr/>
        </p:nvSpPr>
        <p:spPr>
          <a:xfrm>
            <a:off x="470375" y="320200"/>
            <a:ext cx="8446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TIPOS</a:t>
            </a: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 PRIMITIVOS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93" name="Google Shape;59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0"/>
          <p:cNvSpPr txBox="1"/>
          <p:nvPr/>
        </p:nvSpPr>
        <p:spPr>
          <a:xfrm>
            <a:off x="1499875" y="1994425"/>
            <a:ext cx="11865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Number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95" name="Google Shape;595;p80"/>
          <p:cNvSpPr txBox="1"/>
          <p:nvPr/>
        </p:nvSpPr>
        <p:spPr>
          <a:xfrm>
            <a:off x="3061125" y="1978475"/>
            <a:ext cx="11865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Boolean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96" name="Google Shape;596;p80"/>
          <p:cNvSpPr txBox="1"/>
          <p:nvPr/>
        </p:nvSpPr>
        <p:spPr>
          <a:xfrm>
            <a:off x="4622375" y="1994425"/>
            <a:ext cx="11865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String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97" name="Google Shape;597;p80"/>
          <p:cNvSpPr txBox="1"/>
          <p:nvPr/>
        </p:nvSpPr>
        <p:spPr>
          <a:xfrm>
            <a:off x="6001850" y="1978475"/>
            <a:ext cx="11865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Array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98" name="Google Shape;598;p80"/>
          <p:cNvSpPr txBox="1"/>
          <p:nvPr/>
        </p:nvSpPr>
        <p:spPr>
          <a:xfrm>
            <a:off x="1499875" y="2672250"/>
            <a:ext cx="11865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Tuple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99" name="Google Shape;599;p80"/>
          <p:cNvSpPr txBox="1"/>
          <p:nvPr/>
        </p:nvSpPr>
        <p:spPr>
          <a:xfrm>
            <a:off x="3061125" y="2672250"/>
            <a:ext cx="11865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Enum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00" name="Google Shape;600;p80"/>
          <p:cNvSpPr txBox="1"/>
          <p:nvPr/>
        </p:nvSpPr>
        <p:spPr>
          <a:xfrm>
            <a:off x="4622375" y="2672250"/>
            <a:ext cx="11865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Any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01" name="Google Shape;601;p80"/>
          <p:cNvSpPr txBox="1"/>
          <p:nvPr/>
        </p:nvSpPr>
        <p:spPr>
          <a:xfrm>
            <a:off x="6001850" y="2672250"/>
            <a:ext cx="11865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Void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02" name="Google Shape;602;p80"/>
          <p:cNvSpPr txBox="1"/>
          <p:nvPr/>
        </p:nvSpPr>
        <p:spPr>
          <a:xfrm>
            <a:off x="1499875" y="3366025"/>
            <a:ext cx="11865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Null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03" name="Google Shape;603;p80"/>
          <p:cNvSpPr txBox="1"/>
          <p:nvPr/>
        </p:nvSpPr>
        <p:spPr>
          <a:xfrm>
            <a:off x="3061125" y="3366025"/>
            <a:ext cx="11865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Undefined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04" name="Google Shape;604;p80"/>
          <p:cNvSpPr txBox="1"/>
          <p:nvPr/>
        </p:nvSpPr>
        <p:spPr>
          <a:xfrm>
            <a:off x="4622375" y="3366025"/>
            <a:ext cx="11865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Never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05" name="Google Shape;605;p80"/>
          <p:cNvSpPr txBox="1"/>
          <p:nvPr/>
        </p:nvSpPr>
        <p:spPr>
          <a:xfrm>
            <a:off x="6001850" y="3366025"/>
            <a:ext cx="11865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Object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06" name="Google Shape;606;p80"/>
          <p:cNvSpPr txBox="1"/>
          <p:nvPr/>
        </p:nvSpPr>
        <p:spPr>
          <a:xfrm>
            <a:off x="1525525" y="4059800"/>
            <a:ext cx="264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Referencia: </a:t>
            </a:r>
            <a:r>
              <a:rPr lang="en-GB" sz="1200" u="sng">
                <a:solidFill>
                  <a:schemeClr val="hlink"/>
                </a:solidFill>
                <a:hlinkClick r:id="rId4"/>
              </a:rPr>
              <a:t>TypeScript 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5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</a:t>
            </a: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DE CONCEPTOS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7" name="Google Shape;1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1"/>
          <p:cNvSpPr txBox="1"/>
          <p:nvPr/>
        </p:nvSpPr>
        <p:spPr>
          <a:xfrm>
            <a:off x="2868750" y="116325"/>
            <a:ext cx="3406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TIPOS </a:t>
            </a: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BÁSICOS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12" name="Google Shape;61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81"/>
          <p:cNvSpPr txBox="1"/>
          <p:nvPr/>
        </p:nvSpPr>
        <p:spPr>
          <a:xfrm>
            <a:off x="1916850" y="1469750"/>
            <a:ext cx="5310300" cy="2895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vive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boolean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hp 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FULL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5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(nombre, hp);</a:t>
            </a: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14" name="Google Shape;614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7050" y="11631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2"/>
          <p:cNvSpPr/>
          <p:nvPr/>
        </p:nvSpPr>
        <p:spPr>
          <a:xfrm>
            <a:off x="-121600" y="1819950"/>
            <a:ext cx="2164500" cy="330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82"/>
          <p:cNvSpPr/>
          <p:nvPr/>
        </p:nvSpPr>
        <p:spPr>
          <a:xfrm>
            <a:off x="-121600" y="3131613"/>
            <a:ext cx="3234600" cy="330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82"/>
          <p:cNvSpPr txBox="1"/>
          <p:nvPr/>
        </p:nvSpPr>
        <p:spPr>
          <a:xfrm>
            <a:off x="581250" y="883050"/>
            <a:ext cx="7981500" cy="30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Al igual que en Javascript, TypeScript permite </a:t>
            </a:r>
            <a:r>
              <a:rPr lang="en-GB" sz="20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definir Arrays para un conjunto de valores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y se utilizan las notaciones de: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○"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 ]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Array&lt;tipo&gt;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22" name="Google Shape;62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82"/>
          <p:cNvSpPr txBox="1"/>
          <p:nvPr/>
        </p:nvSpPr>
        <p:spPr>
          <a:xfrm>
            <a:off x="742200" y="2404825"/>
            <a:ext cx="7659600" cy="47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habilidades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Bash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Counter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Healing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rgbClr val="D6DEEB"/>
              </a:solidFill>
              <a:highlight>
                <a:srgbClr val="01162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AEAEA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4" name="Google Shape;624;p82"/>
          <p:cNvSpPr txBox="1"/>
          <p:nvPr/>
        </p:nvSpPr>
        <p:spPr>
          <a:xfrm>
            <a:off x="3557400" y="100400"/>
            <a:ext cx="20292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300">
                <a:latin typeface="Anton"/>
                <a:ea typeface="Anton"/>
                <a:cs typeface="Anton"/>
                <a:sym typeface="Anton"/>
              </a:rPr>
              <a:t>ARRAYS</a:t>
            </a:r>
            <a:endParaRPr i="1" sz="33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5" name="Google Shape;625;p82"/>
          <p:cNvSpPr txBox="1"/>
          <p:nvPr/>
        </p:nvSpPr>
        <p:spPr>
          <a:xfrm>
            <a:off x="742200" y="3615825"/>
            <a:ext cx="7659600" cy="95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pictures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&gt;;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Pictures = [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Sunset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Vacation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Landscape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rgbClr val="D6DEEB"/>
              </a:solidFill>
              <a:highlight>
                <a:srgbClr val="01162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AEAEA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26" name="Google Shape;626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7050" y="11631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83"/>
          <p:cNvSpPr txBox="1"/>
          <p:nvPr/>
        </p:nvSpPr>
        <p:spPr>
          <a:xfrm>
            <a:off x="2530850" y="1877525"/>
            <a:ext cx="3707700" cy="25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interface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Personaje {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nombre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hp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habilidades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[];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puebloNatal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?: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rgbClr val="C792EA"/>
              </a:solidFill>
              <a:highlight>
                <a:srgbClr val="01162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3" name="Google Shape;633;p83"/>
          <p:cNvSpPr txBox="1"/>
          <p:nvPr/>
        </p:nvSpPr>
        <p:spPr>
          <a:xfrm>
            <a:off x="3357912" y="116325"/>
            <a:ext cx="24282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300">
                <a:latin typeface="Anton"/>
                <a:ea typeface="Anton"/>
                <a:cs typeface="Anton"/>
                <a:sym typeface="Anton"/>
              </a:rPr>
              <a:t>INTERFACES</a:t>
            </a:r>
            <a:endParaRPr i="1" sz="33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34" name="Google Shape;634;p83"/>
          <p:cNvSpPr txBox="1"/>
          <p:nvPr/>
        </p:nvSpPr>
        <p:spPr>
          <a:xfrm>
            <a:off x="536450" y="924175"/>
            <a:ext cx="76965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interfaces en TypeScript constituyen una forma poderosa de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definir “contratos”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el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vaya a implementarlas.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35" name="Google Shape;635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7050" y="11631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84"/>
          <p:cNvSpPr txBox="1"/>
          <p:nvPr/>
        </p:nvSpPr>
        <p:spPr>
          <a:xfrm>
            <a:off x="645150" y="1440450"/>
            <a:ext cx="4332900" cy="293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en-GB" sz="165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personaje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Personaje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165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  nombre: 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Strider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5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  hp: </a:t>
            </a:r>
            <a:r>
              <a:rPr lang="en-GB" sz="1650">
                <a:solidFill>
                  <a:srgbClr val="F78C6C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5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  habilidades: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[]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5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rgbClr val="C792EA"/>
              </a:solidFill>
              <a:highlight>
                <a:srgbClr val="01162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rgbClr val="C792EA"/>
              </a:solidFill>
              <a:highlight>
                <a:srgbClr val="01162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2" name="Google Shape;642;p84"/>
          <p:cNvSpPr txBox="1"/>
          <p:nvPr/>
        </p:nvSpPr>
        <p:spPr>
          <a:xfrm>
            <a:off x="287225" y="768750"/>
            <a:ext cx="20292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300">
                <a:latin typeface="Anton"/>
                <a:ea typeface="Anton"/>
                <a:cs typeface="Anton"/>
                <a:sym typeface="Anton"/>
              </a:rPr>
              <a:t>OBJETOS</a:t>
            </a:r>
            <a:endParaRPr i="1" sz="33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43" name="Google Shape;643;p84"/>
          <p:cNvSpPr txBox="1"/>
          <p:nvPr/>
        </p:nvSpPr>
        <p:spPr>
          <a:xfrm>
            <a:off x="5393325" y="1932200"/>
            <a:ext cx="3466500" cy="21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es un tipo de dato no primitivo.</a:t>
            </a:r>
            <a:endParaRPr sz="1800"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👀 </a:t>
            </a:r>
            <a:r>
              <a:rPr lang="en-GB" sz="18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Cuidado</a:t>
            </a:r>
            <a:r>
              <a:rPr lang="en-GB" sz="18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al declarar a una variable con el tipo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object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porque no es lo mismo que crear un Object nativo de JS</a:t>
            </a: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4" name="Google Shape;644;p84"/>
          <p:cNvSpPr txBox="1"/>
          <p:nvPr/>
        </p:nvSpPr>
        <p:spPr>
          <a:xfrm>
            <a:off x="5393325" y="1440450"/>
            <a:ext cx="35874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-GB" sz="20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object vs Object</a:t>
            </a:r>
            <a:r>
              <a:rPr lang="en-GB" sz="20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20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45" name="Google Shape;645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7050" y="11631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85"/>
          <p:cNvSpPr txBox="1"/>
          <p:nvPr/>
        </p:nvSpPr>
        <p:spPr>
          <a:xfrm>
            <a:off x="4888150" y="620750"/>
            <a:ext cx="26595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OBJETOS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52" name="Google Shape;652;p85"/>
          <p:cNvSpPr txBox="1"/>
          <p:nvPr/>
        </p:nvSpPr>
        <p:spPr>
          <a:xfrm>
            <a:off x="4888150" y="1474075"/>
            <a:ext cx="3866400" cy="22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¡Recuerda! 💡</a:t>
            </a:r>
            <a:endParaRPr sz="20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Si tenemos un objeto declarado con el object de TS no podremos acceder a sus atributos mientras que si lo hacemos regularmente como en vanilla JS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sí podremos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53" name="Google Shape;653;p85"/>
          <p:cNvPicPr preferRelativeResize="0"/>
          <p:nvPr/>
        </p:nvPicPr>
        <p:blipFill rotWithShape="1">
          <a:blip r:embed="rId4">
            <a:alphaModFix/>
          </a:blip>
          <a:srcRect b="0" l="21630" r="20766" t="0"/>
          <a:stretch/>
        </p:blipFill>
        <p:spPr>
          <a:xfrm>
            <a:off x="0" y="0"/>
            <a:ext cx="46476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86"/>
          <p:cNvSpPr txBox="1"/>
          <p:nvPr/>
        </p:nvSpPr>
        <p:spPr>
          <a:xfrm>
            <a:off x="549100" y="847975"/>
            <a:ext cx="5031600" cy="368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Heroe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PersonaNormal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650">
              <a:solidFill>
                <a:srgbClr val="D9F5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D7DBE0"/>
                </a:solidFill>
                <a:latin typeface="Courier New"/>
                <a:ea typeface="Courier New"/>
                <a:cs typeface="Courier New"/>
                <a:sym typeface="Courier New"/>
              </a:rPr>
              <a:t>alterEgo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D7DBE0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D7DBE0"/>
                </a:solidFill>
                <a:latin typeface="Courier New"/>
                <a:ea typeface="Courier New"/>
                <a:cs typeface="Courier New"/>
                <a:sym typeface="Courier New"/>
              </a:rPr>
              <a:t>nombreReal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endParaRPr sz="1650">
              <a:solidFill>
                <a:srgbClr val="C5E4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 nombreReal, 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New York, USA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);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rgbClr val="C792EA"/>
              </a:solidFill>
              <a:highlight>
                <a:srgbClr val="01162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0" name="Google Shape;660;p86"/>
          <p:cNvSpPr txBox="1"/>
          <p:nvPr/>
        </p:nvSpPr>
        <p:spPr>
          <a:xfrm>
            <a:off x="530750" y="110975"/>
            <a:ext cx="17466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300">
                <a:latin typeface="Anton"/>
                <a:ea typeface="Anton"/>
                <a:cs typeface="Anton"/>
                <a:sym typeface="Anton"/>
              </a:rPr>
              <a:t>CLASE</a:t>
            </a:r>
            <a:endParaRPr i="1" sz="33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61" name="Google Shape;661;p86"/>
          <p:cNvSpPr txBox="1"/>
          <p:nvPr/>
        </p:nvSpPr>
        <p:spPr>
          <a:xfrm>
            <a:off x="5864800" y="1320900"/>
            <a:ext cx="3108600" cy="25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Las clases y la POO, se pueden conectar las diferentes entidades y relacionarlas.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Es decir, una clase es la </a:t>
            </a:r>
            <a:r>
              <a:rPr lang="en-GB" sz="18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abstracción</a:t>
            </a:r>
            <a:r>
              <a:rPr lang="en-GB" sz="18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un conjunto de objetos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62" name="Google Shape;662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7050" y="11631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7"/>
          <p:cNvSpPr txBox="1"/>
          <p:nvPr/>
        </p:nvSpPr>
        <p:spPr>
          <a:xfrm>
            <a:off x="2307750" y="561225"/>
            <a:ext cx="4528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TIPOS GENÉRICOS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68" name="Google Shape;66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87"/>
          <p:cNvSpPr txBox="1"/>
          <p:nvPr/>
        </p:nvSpPr>
        <p:spPr>
          <a:xfrm>
            <a:off x="725850" y="1477000"/>
            <a:ext cx="77103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Es una utilidad de TypeScript muy relacionada con su sistema de tipado y no existe en Javascript.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70" name="Google Shape;670;p87"/>
          <p:cNvSpPr txBox="1"/>
          <p:nvPr/>
        </p:nvSpPr>
        <p:spPr>
          <a:xfrm>
            <a:off x="537600" y="2323600"/>
            <a:ext cx="8086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Los genéricos son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plantillas de código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que pueden definir y reutilizar en todo el código base. Proporcionan una manera de indicar a las funciones, clases o interfaces qué tipo quiere usar al llamarlas.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Helvetica Neue"/>
                <a:ea typeface="Helvetica Neue"/>
                <a:cs typeface="Helvetica Neue"/>
                <a:sym typeface="Helvetica Neue"/>
              </a:rPr>
              <a:t>Referencia: </a:t>
            </a:r>
            <a:r>
              <a:rPr lang="en-GB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Definición de genéricos  en TypeScript | </a:t>
            </a:r>
            <a:r>
              <a:rPr lang="en-GB" sz="11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docs.microsoft.com</a:t>
            </a:r>
            <a:r>
              <a:rPr lang="en-GB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71" name="Google Shape;671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9837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88"/>
          <p:cNvSpPr txBox="1"/>
          <p:nvPr/>
        </p:nvSpPr>
        <p:spPr>
          <a:xfrm>
            <a:off x="1054075" y="899525"/>
            <a:ext cx="7343400" cy="368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queTipoSoy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65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50">
                <a:solidFill>
                  <a:srgbClr val="D7DBE0"/>
                </a:solidFill>
                <a:latin typeface="Courier New"/>
                <a:ea typeface="Courier New"/>
                <a:cs typeface="Courier New"/>
                <a:sym typeface="Courier New"/>
              </a:rPr>
              <a:t>argumento</a:t>
            </a:r>
            <a:r>
              <a:rPr lang="en-GB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argumento;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soyString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 = </a:t>
            </a:r>
            <a:r>
              <a:rPr lang="en-GB" sz="165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queTipoSoy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Hola Mundo</a:t>
            </a:r>
            <a:r>
              <a:rPr lang="en-GB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soyNumbero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65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queTipoSoy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F78C6C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soyArreglo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65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queTipoSoy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 [</a:t>
            </a:r>
            <a:r>
              <a:rPr lang="en-GB" sz="1650">
                <a:solidFill>
                  <a:srgbClr val="F78C6C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50">
                <a:solidFill>
                  <a:srgbClr val="F78C6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50">
                <a:solidFill>
                  <a:srgbClr val="F78C6C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50">
                <a:solidFill>
                  <a:srgbClr val="F78C6C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50">
                <a:solidFill>
                  <a:srgbClr val="F78C6C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50">
                <a:solidFill>
                  <a:srgbClr val="F78C6C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50">
                <a:solidFill>
                  <a:srgbClr val="F78C6C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50">
                <a:solidFill>
                  <a:srgbClr val="F78C6C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50">
                <a:solidFill>
                  <a:srgbClr val="F78C6C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50">
                <a:solidFill>
                  <a:srgbClr val="F78C6C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soyExplicito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65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queTipoSoy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F78C6C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-GB" sz="16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5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8" name="Google Shape;678;p88"/>
          <p:cNvSpPr txBox="1"/>
          <p:nvPr/>
        </p:nvSpPr>
        <p:spPr>
          <a:xfrm>
            <a:off x="1054075" y="191475"/>
            <a:ext cx="3196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300">
                <a:latin typeface="Anton"/>
                <a:ea typeface="Anton"/>
                <a:cs typeface="Anton"/>
                <a:sym typeface="Anton"/>
              </a:rPr>
              <a:t>TIPOS GENÉRICOS</a:t>
            </a:r>
            <a:endParaRPr i="1" sz="33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79" name="Google Shape;679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7050" y="11631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89"/>
          <p:cNvSpPr txBox="1"/>
          <p:nvPr/>
        </p:nvSpPr>
        <p:spPr>
          <a:xfrm>
            <a:off x="716850" y="1919963"/>
            <a:ext cx="77103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Son una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característica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exclusiva de typescript, por lo que cuando son compilados a es5, se crean funciones que expanden las clases de forma diferente.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objetivo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los decoradores es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cambiar las clases cuando son definidas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86" name="Google Shape;686;p89"/>
          <p:cNvSpPr txBox="1"/>
          <p:nvPr/>
        </p:nvSpPr>
        <p:spPr>
          <a:xfrm>
            <a:off x="2862825" y="325250"/>
            <a:ext cx="3196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DECORADORES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latin typeface="Anton"/>
                <a:ea typeface="Anton"/>
                <a:cs typeface="Anton"/>
                <a:sym typeface="Anton"/>
              </a:rPr>
              <a:t>¿QUÉ SON? </a:t>
            </a:r>
            <a:r>
              <a:rPr lang="en-GB" sz="1500">
                <a:latin typeface="Anton"/>
                <a:ea typeface="Anton"/>
                <a:cs typeface="Anton"/>
                <a:sym typeface="Anton"/>
              </a:rPr>
              <a:t>🤔</a:t>
            </a:r>
            <a:endParaRPr sz="1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87" name="Google Shape;687;p89"/>
          <p:cNvSpPr txBox="1"/>
          <p:nvPr/>
        </p:nvSpPr>
        <p:spPr>
          <a:xfrm>
            <a:off x="818100" y="3780950"/>
            <a:ext cx="750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Para conocer más ejemplos de decoradores, ingresa </a:t>
            </a:r>
            <a:r>
              <a:rPr i="1" lang="en-GB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aquí</a:t>
            </a:r>
            <a:r>
              <a:rPr i="1"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i="1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90"/>
          <p:cNvSpPr txBox="1"/>
          <p:nvPr/>
        </p:nvSpPr>
        <p:spPr>
          <a:xfrm>
            <a:off x="300900" y="899525"/>
            <a:ext cx="8580300" cy="3655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classDecorator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3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3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-GB" sz="1300">
                <a:solidFill>
                  <a:srgbClr val="D7DBE0"/>
                </a:solidFill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en-GB" sz="13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any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r>
              <a:rPr lang="en-GB" sz="13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3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{} }&gt;</a:t>
            </a:r>
            <a:r>
              <a:rPr lang="en-GB" sz="13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00">
                <a:solidFill>
                  <a:srgbClr val="D7DBE0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n-GB" sz="13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-GB" sz="13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  newProperty </a:t>
            </a:r>
            <a:r>
              <a:rPr lang="en-GB" sz="13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new property</a:t>
            </a:r>
            <a:r>
              <a:rPr lang="en-GB" sz="13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  hello </a:t>
            </a:r>
            <a:r>
              <a:rPr lang="en-GB" sz="13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override</a:t>
            </a:r>
            <a:r>
              <a:rPr lang="en-GB" sz="13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};</a:t>
            </a:r>
            <a:endParaRPr sz="13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classDecorator</a:t>
            </a:r>
            <a:endParaRPr sz="13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MiSuperClase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miPropiedad</a:t>
            </a:r>
            <a:r>
              <a:rPr lang="en-GB" sz="13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3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ABC123</a:t>
            </a:r>
            <a:r>
              <a:rPr lang="en-GB" sz="13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imprimir</a:t>
            </a:r>
            <a:r>
              <a:rPr lang="en-GB" sz="13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  console</a:t>
            </a:r>
            <a:r>
              <a:rPr lang="en-GB" sz="13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3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3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Hola Mundo</a:t>
            </a:r>
            <a:r>
              <a:rPr lang="en-GB" sz="13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) }</a:t>
            </a:r>
            <a:endParaRPr sz="13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en-GB" sz="13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miClase</a:t>
            </a:r>
            <a:r>
              <a:rPr lang="en-GB" sz="13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3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3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MiSuperClase</a:t>
            </a:r>
            <a:r>
              <a:rPr lang="en-GB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75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4" name="Google Shape;694;p90"/>
          <p:cNvSpPr txBox="1"/>
          <p:nvPr/>
        </p:nvSpPr>
        <p:spPr>
          <a:xfrm>
            <a:off x="454950" y="215800"/>
            <a:ext cx="3196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300">
                <a:latin typeface="Anton"/>
                <a:ea typeface="Anton"/>
                <a:cs typeface="Anton"/>
                <a:sym typeface="Anton"/>
              </a:rPr>
              <a:t>DECORADORES</a:t>
            </a:r>
            <a:endParaRPr i="1" sz="33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95" name="Google Shape;695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7050" y="11631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6"/>
          <p:cNvSpPr txBox="1"/>
          <p:nvPr>
            <p:ph type="ctrTitle"/>
          </p:nvPr>
        </p:nvSpPr>
        <p:spPr>
          <a:xfrm>
            <a:off x="596725" y="199300"/>
            <a:ext cx="71328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MAPA DE CONCEPTOS CLASE 3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73" name="Google Shape;17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6"/>
          <p:cNvSpPr/>
          <p:nvPr/>
        </p:nvSpPr>
        <p:spPr>
          <a:xfrm>
            <a:off x="616250" y="206078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6" name="Google Shape;176;p46"/>
          <p:cNvSpPr/>
          <p:nvPr/>
        </p:nvSpPr>
        <p:spPr>
          <a:xfrm>
            <a:off x="618500" y="1089753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Typescript y NodeJS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" name="Google Shape;177;p46"/>
          <p:cNvSpPr/>
          <p:nvPr/>
        </p:nvSpPr>
        <p:spPr>
          <a:xfrm>
            <a:off x="3743100" y="775150"/>
            <a:ext cx="1657800" cy="3585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Aportes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" name="Google Shape;178;p46"/>
          <p:cNvSpPr/>
          <p:nvPr/>
        </p:nvSpPr>
        <p:spPr>
          <a:xfrm>
            <a:off x="3743100" y="1211707"/>
            <a:ext cx="1657800" cy="3585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Configuración de proyectos con node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9" name="Google Shape;179;p46"/>
          <p:cNvCxnSpPr>
            <a:stCxn id="176" idx="3"/>
            <a:endCxn id="177" idx="1"/>
          </p:cNvCxnSpPr>
          <p:nvPr/>
        </p:nvCxnSpPr>
        <p:spPr>
          <a:xfrm flipH="1" rot="10800000">
            <a:off x="2071400" y="954453"/>
            <a:ext cx="1671600" cy="4365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0" name="Google Shape;180;p46"/>
          <p:cNvCxnSpPr>
            <a:stCxn id="176" idx="3"/>
            <a:endCxn id="178" idx="1"/>
          </p:cNvCxnSpPr>
          <p:nvPr/>
        </p:nvCxnSpPr>
        <p:spPr>
          <a:xfrm>
            <a:off x="2071400" y="1390953"/>
            <a:ext cx="1671600" cy="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81" name="Google Shape;181;p46"/>
          <p:cNvSpPr/>
          <p:nvPr/>
        </p:nvSpPr>
        <p:spPr>
          <a:xfrm>
            <a:off x="596725" y="3021025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Clases e interfaces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46"/>
          <p:cNvSpPr/>
          <p:nvPr/>
        </p:nvSpPr>
        <p:spPr>
          <a:xfrm>
            <a:off x="618500" y="3951925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Sistema de módulos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3" name="Google Shape;183;p46"/>
          <p:cNvCxnSpPr/>
          <p:nvPr/>
        </p:nvCxnSpPr>
        <p:spPr>
          <a:xfrm>
            <a:off x="1268750" y="1734050"/>
            <a:ext cx="0" cy="288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84" name="Google Shape;184;p46"/>
          <p:cNvCxnSpPr/>
          <p:nvPr/>
        </p:nvCxnSpPr>
        <p:spPr>
          <a:xfrm>
            <a:off x="1268750" y="2724650"/>
            <a:ext cx="0" cy="288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85" name="Google Shape;185;p46"/>
          <p:cNvCxnSpPr/>
          <p:nvPr/>
        </p:nvCxnSpPr>
        <p:spPr>
          <a:xfrm>
            <a:off x="1268750" y="3639050"/>
            <a:ext cx="0" cy="288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86" name="Google Shape;186;p46"/>
          <p:cNvSpPr/>
          <p:nvPr/>
        </p:nvSpPr>
        <p:spPr>
          <a:xfrm>
            <a:off x="3743100" y="1648257"/>
            <a:ext cx="1657800" cy="3585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Características del lenguaje Typescript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7" name="Google Shape;187;p46"/>
          <p:cNvCxnSpPr>
            <a:stCxn id="176" idx="3"/>
            <a:endCxn id="186" idx="1"/>
          </p:cNvCxnSpPr>
          <p:nvPr/>
        </p:nvCxnSpPr>
        <p:spPr>
          <a:xfrm>
            <a:off x="2071400" y="1390953"/>
            <a:ext cx="1671600" cy="4365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88" name="Google Shape;188;p46"/>
          <p:cNvSpPr/>
          <p:nvPr/>
        </p:nvSpPr>
        <p:spPr>
          <a:xfrm>
            <a:off x="6315250" y="775150"/>
            <a:ext cx="1657800" cy="358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Tipos primitivos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46"/>
          <p:cNvSpPr/>
          <p:nvPr/>
        </p:nvSpPr>
        <p:spPr>
          <a:xfrm>
            <a:off x="6315250" y="1211707"/>
            <a:ext cx="1657800" cy="358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Tipos básicos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p46"/>
          <p:cNvSpPr/>
          <p:nvPr/>
        </p:nvSpPr>
        <p:spPr>
          <a:xfrm>
            <a:off x="6315250" y="1648257"/>
            <a:ext cx="1657800" cy="358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Arrays, Interfaces, Objetos &amp; Clases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p46"/>
          <p:cNvSpPr/>
          <p:nvPr/>
        </p:nvSpPr>
        <p:spPr>
          <a:xfrm>
            <a:off x="6315250" y="2084794"/>
            <a:ext cx="1657800" cy="358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Tipos genéricos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46"/>
          <p:cNvSpPr/>
          <p:nvPr/>
        </p:nvSpPr>
        <p:spPr>
          <a:xfrm>
            <a:off x="6315250" y="2521344"/>
            <a:ext cx="1657800" cy="358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Decoradores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3" name="Google Shape;193;p46"/>
          <p:cNvCxnSpPr>
            <a:stCxn id="186" idx="3"/>
            <a:endCxn id="188" idx="1"/>
          </p:cNvCxnSpPr>
          <p:nvPr/>
        </p:nvCxnSpPr>
        <p:spPr>
          <a:xfrm flipH="1" rot="10800000">
            <a:off x="5400900" y="954507"/>
            <a:ext cx="914400" cy="8730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E8E7E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94" name="Google Shape;194;p46"/>
          <p:cNvCxnSpPr>
            <a:stCxn id="186" idx="3"/>
            <a:endCxn id="189" idx="1"/>
          </p:cNvCxnSpPr>
          <p:nvPr/>
        </p:nvCxnSpPr>
        <p:spPr>
          <a:xfrm flipH="1" rot="10800000">
            <a:off x="5400900" y="1391007"/>
            <a:ext cx="914400" cy="4365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E8E7E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95" name="Google Shape;195;p46"/>
          <p:cNvCxnSpPr>
            <a:stCxn id="186" idx="3"/>
            <a:endCxn id="190" idx="1"/>
          </p:cNvCxnSpPr>
          <p:nvPr/>
        </p:nvCxnSpPr>
        <p:spPr>
          <a:xfrm>
            <a:off x="5400900" y="1827507"/>
            <a:ext cx="914400" cy="6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E8E7E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96" name="Google Shape;196;p46"/>
          <p:cNvCxnSpPr>
            <a:stCxn id="186" idx="3"/>
            <a:endCxn id="191" idx="1"/>
          </p:cNvCxnSpPr>
          <p:nvPr/>
        </p:nvCxnSpPr>
        <p:spPr>
          <a:xfrm>
            <a:off x="5400900" y="1827507"/>
            <a:ext cx="914400" cy="4365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E8E7E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97" name="Google Shape;197;p46"/>
          <p:cNvCxnSpPr>
            <a:stCxn id="186" idx="3"/>
            <a:endCxn id="192" idx="1"/>
          </p:cNvCxnSpPr>
          <p:nvPr/>
        </p:nvCxnSpPr>
        <p:spPr>
          <a:xfrm>
            <a:off x="5400900" y="1827507"/>
            <a:ext cx="914400" cy="8730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E8E7E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98" name="Google Shape;198;p46"/>
          <p:cNvSpPr/>
          <p:nvPr/>
        </p:nvSpPr>
        <p:spPr>
          <a:xfrm>
            <a:off x="3740750" y="3637325"/>
            <a:ext cx="1657800" cy="3585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" name="Google Shape;199;p46"/>
          <p:cNvSpPr/>
          <p:nvPr/>
        </p:nvSpPr>
        <p:spPr>
          <a:xfrm>
            <a:off x="3740750" y="4073882"/>
            <a:ext cx="1657800" cy="3585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Export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0" name="Google Shape;200;p46"/>
          <p:cNvCxnSpPr>
            <a:endCxn id="198" idx="1"/>
          </p:cNvCxnSpPr>
          <p:nvPr/>
        </p:nvCxnSpPr>
        <p:spPr>
          <a:xfrm flipH="1" rot="10800000">
            <a:off x="2069150" y="3816575"/>
            <a:ext cx="1671600" cy="436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1" name="Google Shape;201;p46"/>
          <p:cNvCxnSpPr>
            <a:endCxn id="199" idx="1"/>
          </p:cNvCxnSpPr>
          <p:nvPr/>
        </p:nvCxnSpPr>
        <p:spPr>
          <a:xfrm>
            <a:off x="2069150" y="4252532"/>
            <a:ext cx="1671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2" name="Google Shape;202;p46"/>
          <p:cNvSpPr/>
          <p:nvPr/>
        </p:nvSpPr>
        <p:spPr>
          <a:xfrm>
            <a:off x="3740750" y="4510432"/>
            <a:ext cx="1657800" cy="3585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Re-Export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3" name="Google Shape;203;p46"/>
          <p:cNvCxnSpPr>
            <a:endCxn id="202" idx="1"/>
          </p:cNvCxnSpPr>
          <p:nvPr/>
        </p:nvCxnSpPr>
        <p:spPr>
          <a:xfrm>
            <a:off x="2069150" y="4253182"/>
            <a:ext cx="1671600" cy="436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676249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91"/>
          <p:cNvSpPr txBox="1"/>
          <p:nvPr/>
        </p:nvSpPr>
        <p:spPr>
          <a:xfrm>
            <a:off x="809550" y="2251200"/>
            <a:ext cx="75249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APLICANDO TYPESCRIPT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i="1"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desafío se espera que puedan codificar un ejemplo de Typescript que utilice clases, tipado e interfaces.</a:t>
            </a:r>
            <a:b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  Tiempo: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10 minutos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92"/>
          <p:cNvSpPr txBox="1"/>
          <p:nvPr/>
        </p:nvSpPr>
        <p:spPr>
          <a:xfrm>
            <a:off x="294375" y="149800"/>
            <a:ext cx="6851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APLICANDO</a:t>
            </a: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 TYPESCRIPT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08" name="Google Shape;708;p92"/>
          <p:cNvSpPr txBox="1"/>
          <p:nvPr/>
        </p:nvSpPr>
        <p:spPr>
          <a:xfrm>
            <a:off x="792975" y="1003625"/>
            <a:ext cx="76947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Transcribir en TypeScript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09" name="Google Shape;70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92"/>
          <p:cNvSpPr txBox="1"/>
          <p:nvPr/>
        </p:nvSpPr>
        <p:spPr>
          <a:xfrm>
            <a:off x="792975" y="1491125"/>
            <a:ext cx="27759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0066"/>
                </a:solidFill>
              </a:rPr>
              <a:t>var</a:t>
            </a:r>
            <a:r>
              <a:rPr lang="en-GB" sz="1100">
                <a:solidFill>
                  <a:srgbClr val="110000"/>
                </a:solidFill>
              </a:rPr>
              <a:t> nombre</a:t>
            </a:r>
            <a:r>
              <a:rPr lang="en-GB" sz="1100">
                <a:solidFill>
                  <a:srgbClr val="339933"/>
                </a:solidFill>
              </a:rPr>
              <a:t>;</a:t>
            </a:r>
            <a:endParaRPr sz="1100"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10000"/>
                </a:solidFill>
              </a:rPr>
              <a:t>nombre </a:t>
            </a:r>
            <a:r>
              <a:rPr lang="en-GB" sz="1100">
                <a:solidFill>
                  <a:srgbClr val="339933"/>
                </a:solidFill>
              </a:rPr>
              <a:t>=</a:t>
            </a:r>
            <a:r>
              <a:rPr lang="en-GB" sz="1100">
                <a:solidFill>
                  <a:srgbClr val="110000"/>
                </a:solidFill>
              </a:rPr>
              <a:t> </a:t>
            </a:r>
            <a:r>
              <a:rPr lang="en-GB" sz="1100">
                <a:solidFill>
                  <a:srgbClr val="3366CC"/>
                </a:solidFill>
              </a:rPr>
              <a:t>"Miguelo"</a:t>
            </a:r>
            <a:r>
              <a:rPr lang="en-GB" sz="1100">
                <a:solidFill>
                  <a:srgbClr val="339933"/>
                </a:solidFill>
              </a:rPr>
              <a:t>;</a:t>
            </a:r>
            <a:endParaRPr sz="1100"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0066"/>
                </a:solidFill>
              </a:rPr>
              <a:t>var</a:t>
            </a:r>
            <a:r>
              <a:rPr lang="en-GB" sz="1100">
                <a:solidFill>
                  <a:srgbClr val="110000"/>
                </a:solidFill>
              </a:rPr>
              <a:t> edad</a:t>
            </a:r>
            <a:r>
              <a:rPr lang="en-GB" sz="1100">
                <a:solidFill>
                  <a:srgbClr val="339933"/>
                </a:solidFill>
              </a:rPr>
              <a:t>;</a:t>
            </a:r>
            <a:endParaRPr sz="1100"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10000"/>
                </a:solidFill>
              </a:rPr>
              <a:t>edad </a:t>
            </a:r>
            <a:r>
              <a:rPr lang="en-GB" sz="1100">
                <a:solidFill>
                  <a:srgbClr val="339933"/>
                </a:solidFill>
              </a:rPr>
              <a:t>=</a:t>
            </a:r>
            <a:r>
              <a:rPr lang="en-GB" sz="1100">
                <a:solidFill>
                  <a:srgbClr val="110000"/>
                </a:solidFill>
              </a:rPr>
              <a:t> </a:t>
            </a:r>
            <a:r>
              <a:rPr lang="en-GB" sz="1100">
                <a:solidFill>
                  <a:srgbClr val="CC0000"/>
                </a:solidFill>
              </a:rPr>
              <a:t>30</a:t>
            </a:r>
            <a:r>
              <a:rPr lang="en-GB" sz="1100">
                <a:solidFill>
                  <a:srgbClr val="339933"/>
                </a:solidFill>
              </a:rPr>
              <a:t>;</a:t>
            </a:r>
            <a:endParaRPr sz="1100"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0066"/>
                </a:solidFill>
              </a:rPr>
              <a:t>var</a:t>
            </a:r>
            <a:r>
              <a:rPr lang="en-GB" sz="1100">
                <a:solidFill>
                  <a:srgbClr val="110000"/>
                </a:solidFill>
              </a:rPr>
              <a:t> PERSONAJE </a:t>
            </a:r>
            <a:r>
              <a:rPr lang="en-GB" sz="1100">
                <a:solidFill>
                  <a:srgbClr val="339933"/>
                </a:solidFill>
              </a:rPr>
              <a:t>=</a:t>
            </a:r>
            <a:r>
              <a:rPr lang="en-GB" sz="1100">
                <a:solidFill>
                  <a:srgbClr val="110000"/>
                </a:solidFill>
              </a:rPr>
              <a:t> </a:t>
            </a:r>
            <a:r>
              <a:rPr lang="en-GB" sz="1100">
                <a:solidFill>
                  <a:srgbClr val="009900"/>
                </a:solidFill>
              </a:rPr>
              <a:t>{</a:t>
            </a:r>
            <a:endParaRPr sz="1100"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10000"/>
                </a:solidFill>
              </a:rPr>
              <a:t>    nombre</a:t>
            </a:r>
            <a:r>
              <a:rPr lang="en-GB" sz="1100">
                <a:solidFill>
                  <a:srgbClr val="339933"/>
                </a:solidFill>
              </a:rPr>
              <a:t>:</a:t>
            </a:r>
            <a:r>
              <a:rPr lang="en-GB" sz="1100">
                <a:solidFill>
                  <a:srgbClr val="110000"/>
                </a:solidFill>
              </a:rPr>
              <a:t> nombre</a:t>
            </a:r>
            <a:r>
              <a:rPr lang="en-GB" sz="1100">
                <a:solidFill>
                  <a:srgbClr val="339933"/>
                </a:solidFill>
              </a:rPr>
              <a:t>,</a:t>
            </a:r>
            <a:endParaRPr sz="1100"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10000"/>
                </a:solidFill>
              </a:rPr>
              <a:t>    edad</a:t>
            </a:r>
            <a:r>
              <a:rPr lang="en-GB" sz="1100">
                <a:solidFill>
                  <a:srgbClr val="339933"/>
                </a:solidFill>
              </a:rPr>
              <a:t>:</a:t>
            </a:r>
            <a:r>
              <a:rPr lang="en-GB" sz="1100">
                <a:solidFill>
                  <a:srgbClr val="110000"/>
                </a:solidFill>
              </a:rPr>
              <a:t> edad</a:t>
            </a:r>
            <a:endParaRPr sz="1100">
              <a:solidFill>
                <a:srgbClr val="110000"/>
              </a:solidFill>
            </a:endParaRPr>
          </a:p>
          <a:p>
            <a:pPr indent="0" lvl="0" marL="381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9900"/>
                </a:solidFill>
              </a:rPr>
              <a:t>}</a:t>
            </a:r>
            <a:r>
              <a:rPr lang="en-GB" sz="1100">
                <a:solidFill>
                  <a:srgbClr val="339933"/>
                </a:solidFill>
              </a:rPr>
              <a:t>;</a:t>
            </a:r>
            <a:endParaRPr sz="1100">
              <a:solidFill>
                <a:srgbClr val="339933"/>
              </a:solidFill>
            </a:endParaRPr>
          </a:p>
        </p:txBody>
      </p:sp>
      <p:sp>
        <p:nvSpPr>
          <p:cNvPr id="711" name="Google Shape;711;p92"/>
          <p:cNvSpPr txBox="1"/>
          <p:nvPr/>
        </p:nvSpPr>
        <p:spPr>
          <a:xfrm>
            <a:off x="4624425" y="1795925"/>
            <a:ext cx="23385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 Light"/>
              <a:buChar char="●"/>
            </a:pPr>
            <a:r>
              <a:rPr lang="en-GB" sz="15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Usar let y const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 Light"/>
              <a:buChar char="●"/>
            </a:pPr>
            <a:r>
              <a:rPr lang="en-GB" sz="15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Usar tipado estricto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12" name="Google Shape;712;p92"/>
          <p:cNvCxnSpPr>
            <a:endCxn id="711" idx="1"/>
          </p:cNvCxnSpPr>
          <p:nvPr/>
        </p:nvCxnSpPr>
        <p:spPr>
          <a:xfrm>
            <a:off x="2505225" y="2106575"/>
            <a:ext cx="21192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3" name="Google Shape;713;p92"/>
          <p:cNvSpPr txBox="1"/>
          <p:nvPr/>
        </p:nvSpPr>
        <p:spPr>
          <a:xfrm>
            <a:off x="792975" y="3093750"/>
            <a:ext cx="541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Crear una Interface en TypeScript</a:t>
            </a:r>
            <a:endParaRPr sz="2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4" name="Google Shape;714;p92"/>
          <p:cNvSpPr txBox="1"/>
          <p:nvPr/>
        </p:nvSpPr>
        <p:spPr>
          <a:xfrm>
            <a:off x="792975" y="3603475"/>
            <a:ext cx="3000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0066"/>
                </a:solidFill>
              </a:rPr>
              <a:t>var</a:t>
            </a:r>
            <a:r>
              <a:rPr lang="en-GB" sz="1100">
                <a:solidFill>
                  <a:srgbClr val="110000"/>
                </a:solidFill>
              </a:rPr>
              <a:t> spiderman </a:t>
            </a:r>
            <a:r>
              <a:rPr lang="en-GB" sz="1100">
                <a:solidFill>
                  <a:srgbClr val="339933"/>
                </a:solidFill>
              </a:rPr>
              <a:t>=</a:t>
            </a:r>
            <a:r>
              <a:rPr lang="en-GB" sz="1100">
                <a:solidFill>
                  <a:srgbClr val="110000"/>
                </a:solidFill>
              </a:rPr>
              <a:t> </a:t>
            </a:r>
            <a:r>
              <a:rPr lang="en-GB" sz="1100">
                <a:solidFill>
                  <a:srgbClr val="009900"/>
                </a:solidFill>
              </a:rPr>
              <a:t>{</a:t>
            </a:r>
            <a:endParaRPr sz="1100"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10000"/>
                </a:solidFill>
              </a:rPr>
              <a:t>    nombre</a:t>
            </a:r>
            <a:r>
              <a:rPr lang="en-GB" sz="1100">
                <a:solidFill>
                  <a:srgbClr val="339933"/>
                </a:solidFill>
              </a:rPr>
              <a:t>:</a:t>
            </a:r>
            <a:r>
              <a:rPr lang="en-GB" sz="1100">
                <a:solidFill>
                  <a:srgbClr val="110000"/>
                </a:solidFill>
              </a:rPr>
              <a:t> </a:t>
            </a:r>
            <a:r>
              <a:rPr lang="en-GB" sz="1100">
                <a:solidFill>
                  <a:srgbClr val="3366CC"/>
                </a:solidFill>
              </a:rPr>
              <a:t>"Peter parker"</a:t>
            </a:r>
            <a:r>
              <a:rPr lang="en-GB" sz="1100">
                <a:solidFill>
                  <a:srgbClr val="339933"/>
                </a:solidFill>
              </a:rPr>
              <a:t>,</a:t>
            </a:r>
            <a:endParaRPr sz="1100"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10000"/>
                </a:solidFill>
              </a:rPr>
              <a:t>    poderes</a:t>
            </a:r>
            <a:r>
              <a:rPr lang="en-GB" sz="1100">
                <a:solidFill>
                  <a:srgbClr val="339933"/>
                </a:solidFill>
              </a:rPr>
              <a:t>:</a:t>
            </a:r>
            <a:r>
              <a:rPr lang="en-GB" sz="1100">
                <a:solidFill>
                  <a:srgbClr val="110000"/>
                </a:solidFill>
              </a:rPr>
              <a:t> </a:t>
            </a:r>
            <a:r>
              <a:rPr lang="en-GB" sz="1100">
                <a:solidFill>
                  <a:srgbClr val="009900"/>
                </a:solidFill>
              </a:rPr>
              <a:t>[</a:t>
            </a:r>
            <a:r>
              <a:rPr lang="en-GB" sz="1100">
                <a:solidFill>
                  <a:srgbClr val="3366CC"/>
                </a:solidFill>
              </a:rPr>
              <a:t>"trepar"</a:t>
            </a:r>
            <a:r>
              <a:rPr lang="en-GB" sz="1100">
                <a:solidFill>
                  <a:srgbClr val="339933"/>
                </a:solidFill>
              </a:rPr>
              <a:t>,</a:t>
            </a:r>
            <a:r>
              <a:rPr lang="en-GB" sz="1100">
                <a:solidFill>
                  <a:srgbClr val="110000"/>
                </a:solidFill>
              </a:rPr>
              <a:t> </a:t>
            </a:r>
            <a:r>
              <a:rPr lang="en-GB" sz="1100">
                <a:solidFill>
                  <a:srgbClr val="3366CC"/>
                </a:solidFill>
              </a:rPr>
              <a:t>"fuerza"</a:t>
            </a:r>
            <a:r>
              <a:rPr lang="en-GB" sz="1100">
                <a:solidFill>
                  <a:srgbClr val="339933"/>
                </a:solidFill>
              </a:rPr>
              <a:t>,</a:t>
            </a:r>
            <a:r>
              <a:rPr lang="en-GB" sz="1100">
                <a:solidFill>
                  <a:srgbClr val="110000"/>
                </a:solidFill>
              </a:rPr>
              <a:t> </a:t>
            </a:r>
            <a:r>
              <a:rPr lang="en-GB" sz="1100">
                <a:solidFill>
                  <a:srgbClr val="3366CC"/>
                </a:solidFill>
              </a:rPr>
              <a:t>"agilidad"</a:t>
            </a:r>
            <a:r>
              <a:rPr lang="en-GB" sz="1100">
                <a:solidFill>
                  <a:srgbClr val="339933"/>
                </a:solidFill>
              </a:rPr>
              <a:t>,</a:t>
            </a:r>
            <a:r>
              <a:rPr lang="en-GB" sz="1100">
                <a:solidFill>
                  <a:srgbClr val="110000"/>
                </a:solidFill>
              </a:rPr>
              <a:t> </a:t>
            </a:r>
            <a:r>
              <a:rPr lang="en-GB" sz="1100">
                <a:solidFill>
                  <a:srgbClr val="3366CC"/>
                </a:solidFill>
              </a:rPr>
              <a:t>"telas de araña"</a:t>
            </a:r>
            <a:r>
              <a:rPr lang="en-GB" sz="1100">
                <a:solidFill>
                  <a:srgbClr val="009900"/>
                </a:solidFill>
              </a:rPr>
              <a:t>]</a:t>
            </a:r>
            <a:endParaRPr sz="1100">
              <a:solidFill>
                <a:srgbClr val="110000"/>
              </a:solidFill>
            </a:endParaRPr>
          </a:p>
          <a:p>
            <a:pPr indent="0" lvl="0" marL="381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9900"/>
                </a:solidFill>
              </a:rPr>
              <a:t>}</a:t>
            </a:r>
            <a:r>
              <a:rPr lang="en-GB" sz="1100">
                <a:solidFill>
                  <a:srgbClr val="339933"/>
                </a:solidFill>
              </a:rPr>
              <a:t>;</a:t>
            </a:r>
            <a:endParaRPr sz="1100">
              <a:solidFill>
                <a:srgbClr val="339933"/>
              </a:solidFill>
            </a:endParaRPr>
          </a:p>
        </p:txBody>
      </p:sp>
      <p:pic>
        <p:nvPicPr>
          <p:cNvPr id="715" name="Google Shape;715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9000" y="1593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92"/>
          <p:cNvSpPr/>
          <p:nvPr/>
        </p:nvSpPr>
        <p:spPr>
          <a:xfrm>
            <a:off x="294375" y="1003625"/>
            <a:ext cx="552600" cy="546300"/>
          </a:xfrm>
          <a:prstGeom prst="ellipse">
            <a:avLst/>
          </a:prstGeom>
          <a:solidFill>
            <a:srgbClr val="EF89D2"/>
          </a:solidFill>
          <a:ln cap="flat" cmpd="sng" w="9525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17" name="Google Shape;717;p92"/>
          <p:cNvSpPr/>
          <p:nvPr/>
        </p:nvSpPr>
        <p:spPr>
          <a:xfrm>
            <a:off x="316575" y="3066900"/>
            <a:ext cx="552600" cy="546300"/>
          </a:xfrm>
          <a:prstGeom prst="ellipse">
            <a:avLst/>
          </a:prstGeom>
          <a:solidFill>
            <a:srgbClr val="EF89D2"/>
          </a:solidFill>
          <a:ln cap="flat" cmpd="sng" w="9525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3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6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i="1" sz="6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94"/>
          <p:cNvSpPr/>
          <p:nvPr/>
        </p:nvSpPr>
        <p:spPr>
          <a:xfrm>
            <a:off x="0" y="0"/>
            <a:ext cx="1322100" cy="5159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94"/>
          <p:cNvSpPr txBox="1"/>
          <p:nvPr/>
        </p:nvSpPr>
        <p:spPr>
          <a:xfrm>
            <a:off x="2457163" y="924600"/>
            <a:ext cx="47301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¡Lanzamos la</a:t>
            </a:r>
            <a:endParaRPr b="1" sz="3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Bolsa de Empleos</a:t>
            </a:r>
            <a:r>
              <a:rPr b="1" lang="en-GB" sz="3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!</a:t>
            </a:r>
            <a:endParaRPr b="1" sz="3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9" name="Google Shape;729;p94"/>
          <p:cNvSpPr txBox="1"/>
          <p:nvPr/>
        </p:nvSpPr>
        <p:spPr>
          <a:xfrm>
            <a:off x="2457163" y="2297525"/>
            <a:ext cx="4798800" cy="14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 espacio para seguir </a:t>
            </a:r>
            <a:r>
              <a:rPr b="1"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potenciando tu carrera</a:t>
            </a: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y que tengas más </a:t>
            </a:r>
            <a:r>
              <a:rPr b="1"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oportunidades de inserción laboral</a:t>
            </a: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Podrás encontrar la </a:t>
            </a:r>
            <a:r>
              <a:rPr b="1"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Bolsa de Empleos </a:t>
            </a: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el menú izquierdo de la plataforma.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Te invitamos a conocerla y ¡postularte a tu futuro trabajo!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30" name="Google Shape;730;p94" title="&quot;nuevo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088" y="477975"/>
            <a:ext cx="690294" cy="2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94"/>
          <p:cNvPicPr preferRelativeResize="0"/>
          <p:nvPr/>
        </p:nvPicPr>
        <p:blipFill rotWithShape="1">
          <a:blip r:embed="rId4">
            <a:alphaModFix/>
          </a:blip>
          <a:srcRect b="0" l="5452" r="5461" t="0"/>
          <a:stretch/>
        </p:blipFill>
        <p:spPr>
          <a:xfrm>
            <a:off x="567850" y="477975"/>
            <a:ext cx="1497687" cy="412332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94"/>
          <p:cNvSpPr/>
          <p:nvPr/>
        </p:nvSpPr>
        <p:spPr>
          <a:xfrm>
            <a:off x="632125" y="2660500"/>
            <a:ext cx="1322100" cy="3387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33" name="Google Shape;733;p94"/>
          <p:cNvGrpSpPr/>
          <p:nvPr/>
        </p:nvGrpSpPr>
        <p:grpSpPr>
          <a:xfrm>
            <a:off x="2560438" y="3996550"/>
            <a:ext cx="1134384" cy="280804"/>
            <a:chOff x="2560438" y="3920350"/>
            <a:chExt cx="1134384" cy="280804"/>
          </a:xfrm>
        </p:grpSpPr>
        <p:pic>
          <p:nvPicPr>
            <p:cNvPr id="734" name="Google Shape;734;p9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60438" y="3920354"/>
              <a:ext cx="1134384" cy="28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5" name="Google Shape;735;p94"/>
            <p:cNvSpPr txBox="1"/>
            <p:nvPr/>
          </p:nvSpPr>
          <p:spPr>
            <a:xfrm>
              <a:off x="2607288" y="3920350"/>
              <a:ext cx="1040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dk1"/>
                  </a:solidFill>
                  <a:uFill>
                    <a:noFill/>
                  </a:uFill>
                  <a:latin typeface="DM Sans"/>
                  <a:ea typeface="DM Sans"/>
                  <a:cs typeface="DM Sans"/>
                  <a:sym typeface="DM Sans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Conócela</a:t>
              </a:r>
              <a:endParaRPr b="1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cxnSp>
        <p:nvCxnSpPr>
          <p:cNvPr id="736" name="Google Shape;736;p94"/>
          <p:cNvCxnSpPr/>
          <p:nvPr/>
        </p:nvCxnSpPr>
        <p:spPr>
          <a:xfrm rot="10800000">
            <a:off x="2014413" y="2829100"/>
            <a:ext cx="269700" cy="1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5"/>
          <p:cNvSpPr txBox="1"/>
          <p:nvPr/>
        </p:nvSpPr>
        <p:spPr>
          <a:xfrm>
            <a:off x="2187450" y="188265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VARIABLES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6"/>
          <p:cNvSpPr txBox="1"/>
          <p:nvPr/>
        </p:nvSpPr>
        <p:spPr>
          <a:xfrm>
            <a:off x="852150" y="1988100"/>
            <a:ext cx="7439700" cy="116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variable es un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espacio reservado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memoria que utilizaremos para trabajar con datos en un programa, ya sea para guardar datos como para leer esos datos guardados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📂.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7" name="Google Shape;747;p96"/>
          <p:cNvSpPr txBox="1"/>
          <p:nvPr/>
        </p:nvSpPr>
        <p:spPr>
          <a:xfrm>
            <a:off x="1738950" y="80755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VARIABLES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48" name="Google Shape;74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37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7"/>
          <p:cNvSpPr txBox="1"/>
          <p:nvPr/>
        </p:nvSpPr>
        <p:spPr>
          <a:xfrm>
            <a:off x="852150" y="1605075"/>
            <a:ext cx="74397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🚀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IMPORTANTE: todas las variables en typescript deben tener un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tipo de dato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ya sea primitivo (number, string...) o un dato abstracto (Object, interface creada…)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55" name="Google Shape;755;p97"/>
          <p:cNvSpPr txBox="1"/>
          <p:nvPr/>
        </p:nvSpPr>
        <p:spPr>
          <a:xfrm>
            <a:off x="1738950" y="4063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VARIABLES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56" name="Google Shape;75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7"/>
          <p:cNvSpPr txBox="1"/>
          <p:nvPr/>
        </p:nvSpPr>
        <p:spPr>
          <a:xfrm>
            <a:off x="1596300" y="3103550"/>
            <a:ext cx="5951400" cy="42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variable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nombre_variable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i="1" lang="en-GB" sz="15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tipo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5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5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n-GB" sz="15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3A4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8"/>
          <p:cNvSpPr txBox="1"/>
          <p:nvPr/>
        </p:nvSpPr>
        <p:spPr>
          <a:xfrm>
            <a:off x="817925" y="1395398"/>
            <a:ext cx="74397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variables deben definirse con los siguientes límites: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pueden tener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espacios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empezar con un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número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puede ser una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palabra reservada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(if, for, while…).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3" name="Google Shape;763;p98"/>
          <p:cNvSpPr txBox="1"/>
          <p:nvPr/>
        </p:nvSpPr>
        <p:spPr>
          <a:xfrm>
            <a:off x="1738950" y="4063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VARIABLES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64" name="Google Shape;76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98"/>
          <p:cNvSpPr txBox="1"/>
          <p:nvPr/>
        </p:nvSpPr>
        <p:spPr>
          <a:xfrm>
            <a:off x="1562075" y="3241700"/>
            <a:ext cx="5951400" cy="111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variable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nombre variable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i="1" lang="en-GB" sz="15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tipo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5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5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n-GB" sz="15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variable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1variable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i="1" lang="en-GB" sz="15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tipo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5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5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n-GB" sz="15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variable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i="1" lang="en-GB" sz="15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tipo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5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5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n-GB" sz="15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3A4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99"/>
          <p:cNvSpPr txBox="1"/>
          <p:nvPr/>
        </p:nvSpPr>
        <p:spPr>
          <a:xfrm>
            <a:off x="928950" y="1956175"/>
            <a:ext cx="74397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Typescript define unos </a:t>
            </a:r>
            <a:r>
              <a:rPr lang="en-GB" sz="20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tipos de datos primitivos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la declaración de las variables: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71" name="Google Shape;771;p99"/>
          <p:cNvSpPr txBox="1"/>
          <p:nvPr/>
        </p:nvSpPr>
        <p:spPr>
          <a:xfrm>
            <a:off x="1738950" y="4063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VARIABLES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72" name="Google Shape;77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99"/>
          <p:cNvSpPr txBox="1"/>
          <p:nvPr/>
        </p:nvSpPr>
        <p:spPr>
          <a:xfrm>
            <a:off x="1596300" y="2266125"/>
            <a:ext cx="5951400" cy="212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booleano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variable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i="1" lang="en-GB" sz="15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boolean 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 sz="15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true | false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numero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variable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i="1" lang="en-GB" sz="15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5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variable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i="1" lang="en-GB" sz="15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5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5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texto</a:t>
            </a:r>
            <a:r>
              <a:rPr lang="en-GB" sz="15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variable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variable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i="1" lang="en-GB" sz="15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any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5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5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todos los tipos</a:t>
            </a:r>
            <a:r>
              <a:rPr lang="en-GB" sz="15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numArray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variable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i="1" lang="en-GB" sz="15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number[]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5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[1,2,3]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varios 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variable</a:t>
            </a:r>
            <a:r>
              <a:rPr i="1"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i="1" lang="en-GB" sz="15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number|string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= 1 o </a:t>
            </a:r>
            <a:r>
              <a:rPr lang="en-GB" sz="15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5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texto</a:t>
            </a:r>
            <a:r>
              <a:rPr lang="en-GB" sz="15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3A4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0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CLASES E INTERFACES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7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0" name="Google Shape;210;p47"/>
          <p:cNvSpPr/>
          <p:nvPr/>
        </p:nvSpPr>
        <p:spPr>
          <a:xfrm>
            <a:off x="323167" y="1150925"/>
            <a:ext cx="26241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1" name="Google Shape;211;p47"/>
          <p:cNvCxnSpPr/>
          <p:nvPr/>
        </p:nvCxnSpPr>
        <p:spPr>
          <a:xfrm>
            <a:off x="733725" y="38195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47"/>
          <p:cNvSpPr/>
          <p:nvPr/>
        </p:nvSpPr>
        <p:spPr>
          <a:xfrm>
            <a:off x="3259950" y="1190600"/>
            <a:ext cx="2624100" cy="31854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47"/>
          <p:cNvSpPr/>
          <p:nvPr/>
        </p:nvSpPr>
        <p:spPr>
          <a:xfrm>
            <a:off x="528814" y="1287300"/>
            <a:ext cx="2212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47"/>
          <p:cNvSpPr txBox="1"/>
          <p:nvPr/>
        </p:nvSpPr>
        <p:spPr>
          <a:xfrm>
            <a:off x="511473" y="1260050"/>
            <a:ext cx="16899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2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47"/>
          <p:cNvSpPr txBox="1"/>
          <p:nvPr/>
        </p:nvSpPr>
        <p:spPr>
          <a:xfrm>
            <a:off x="507473" y="1712250"/>
            <a:ext cx="22557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Componentes y Elementos de un proyecto Angular</a:t>
            </a:r>
            <a:endParaRPr b="1"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6" name="Google Shape;216;p47"/>
          <p:cNvCxnSpPr/>
          <p:nvPr/>
        </p:nvCxnSpPr>
        <p:spPr>
          <a:xfrm>
            <a:off x="507442" y="2400525"/>
            <a:ext cx="2255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47"/>
          <p:cNvCxnSpPr/>
          <p:nvPr/>
        </p:nvCxnSpPr>
        <p:spPr>
          <a:xfrm>
            <a:off x="507442" y="2882606"/>
            <a:ext cx="2255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47"/>
          <p:cNvCxnSpPr/>
          <p:nvPr/>
        </p:nvCxnSpPr>
        <p:spPr>
          <a:xfrm>
            <a:off x="507442" y="3334331"/>
            <a:ext cx="2255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9" name="Google Shape;21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5563" y="13470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7"/>
          <p:cNvSpPr txBox="1"/>
          <p:nvPr/>
        </p:nvSpPr>
        <p:spPr>
          <a:xfrm>
            <a:off x="912350" y="2490713"/>
            <a:ext cx="1765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Helvetica Neue"/>
                <a:ea typeface="Helvetica Neue"/>
                <a:cs typeface="Helvetica Neue"/>
                <a:sym typeface="Helvetica Neue"/>
              </a:rPr>
              <a:t>Flujo de desarrollo Angular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" name="Google Shape;221;p47"/>
          <p:cNvSpPr txBox="1"/>
          <p:nvPr/>
        </p:nvSpPr>
        <p:spPr>
          <a:xfrm>
            <a:off x="912338" y="2946625"/>
            <a:ext cx="1723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Helvetica Neue"/>
                <a:ea typeface="Helvetica Neue"/>
                <a:cs typeface="Helvetica Neue"/>
                <a:sym typeface="Helvetica Neue"/>
              </a:rPr>
              <a:t>Componentes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2" name="Google Shape;222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7712" y="2467787"/>
            <a:ext cx="365625" cy="3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7712" y="2934687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7"/>
          <p:cNvSpPr txBox="1"/>
          <p:nvPr/>
        </p:nvSpPr>
        <p:spPr>
          <a:xfrm>
            <a:off x="903325" y="3385863"/>
            <a:ext cx="1829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Helvetica Neue"/>
                <a:ea typeface="Helvetica Neue"/>
                <a:cs typeface="Helvetica Neue"/>
                <a:sym typeface="Helvetica Neue"/>
              </a:rPr>
              <a:t>Ejemplo en vivo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5" name="Google Shape;225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7688" y="3368362"/>
            <a:ext cx="365625" cy="36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47"/>
          <p:cNvCxnSpPr/>
          <p:nvPr/>
        </p:nvCxnSpPr>
        <p:spPr>
          <a:xfrm>
            <a:off x="528392" y="3824881"/>
            <a:ext cx="2255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47"/>
          <p:cNvSpPr txBox="1"/>
          <p:nvPr/>
        </p:nvSpPr>
        <p:spPr>
          <a:xfrm>
            <a:off x="912350" y="3852750"/>
            <a:ext cx="1820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Helvetica Neue"/>
                <a:ea typeface="Helvetica Neue"/>
                <a:cs typeface="Helvetica Neue"/>
                <a:sym typeface="Helvetica Neue"/>
              </a:rPr>
              <a:t>Layouts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8" name="Google Shape;228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7700" y="38352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7"/>
          <p:cNvSpPr/>
          <p:nvPr/>
        </p:nvSpPr>
        <p:spPr>
          <a:xfrm>
            <a:off x="3444564" y="1287300"/>
            <a:ext cx="2212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47"/>
          <p:cNvSpPr txBox="1"/>
          <p:nvPr/>
        </p:nvSpPr>
        <p:spPr>
          <a:xfrm>
            <a:off x="3427223" y="1260050"/>
            <a:ext cx="16899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3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Google Shape;231;p47"/>
          <p:cNvSpPr txBox="1"/>
          <p:nvPr/>
        </p:nvSpPr>
        <p:spPr>
          <a:xfrm>
            <a:off x="3423223" y="1712250"/>
            <a:ext cx="22557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200">
                <a:latin typeface="Helvetica Neue"/>
                <a:ea typeface="Helvetica Neue"/>
                <a:cs typeface="Helvetica Neue"/>
                <a:sym typeface="Helvetica Neue"/>
              </a:rPr>
              <a:t>Typescript  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2" name="Google Shape;232;p47"/>
          <p:cNvCxnSpPr/>
          <p:nvPr/>
        </p:nvCxnSpPr>
        <p:spPr>
          <a:xfrm>
            <a:off x="3423192" y="2400525"/>
            <a:ext cx="2255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47"/>
          <p:cNvCxnSpPr/>
          <p:nvPr/>
        </p:nvCxnSpPr>
        <p:spPr>
          <a:xfrm>
            <a:off x="3423192" y="2882606"/>
            <a:ext cx="2255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47"/>
          <p:cNvCxnSpPr/>
          <p:nvPr/>
        </p:nvCxnSpPr>
        <p:spPr>
          <a:xfrm>
            <a:off x="3423192" y="3334331"/>
            <a:ext cx="2255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5" name="Google Shape;23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713" y="1331114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7"/>
          <p:cNvSpPr txBox="1"/>
          <p:nvPr/>
        </p:nvSpPr>
        <p:spPr>
          <a:xfrm>
            <a:off x="3859900" y="2458700"/>
            <a:ext cx="1765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Helvetica Neue"/>
                <a:ea typeface="Helvetica Neue"/>
                <a:cs typeface="Helvetica Neue"/>
                <a:sym typeface="Helvetica Neue"/>
              </a:rPr>
              <a:t>Interfaces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7" name="Google Shape;237;p47"/>
          <p:cNvSpPr txBox="1"/>
          <p:nvPr/>
        </p:nvSpPr>
        <p:spPr>
          <a:xfrm>
            <a:off x="3828101" y="2946625"/>
            <a:ext cx="1829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Helvetica Neue"/>
                <a:ea typeface="Helvetica Neue"/>
                <a:cs typeface="Helvetica Neue"/>
                <a:sym typeface="Helvetica Neue"/>
              </a:rPr>
              <a:t>Funciones y tipado genérico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8" name="Google Shape;238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53462" y="2467787"/>
            <a:ext cx="365625" cy="3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53462" y="2934687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7"/>
          <p:cNvSpPr txBox="1"/>
          <p:nvPr/>
        </p:nvSpPr>
        <p:spPr>
          <a:xfrm>
            <a:off x="3819075" y="3385863"/>
            <a:ext cx="1829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Helvetica Neue"/>
                <a:ea typeface="Helvetica Neue"/>
                <a:cs typeface="Helvetica Neue"/>
                <a:sym typeface="Helvetica Neue"/>
              </a:rPr>
              <a:t>Ejemplo en vivo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1" name="Google Shape;241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53438" y="3368362"/>
            <a:ext cx="365625" cy="36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47"/>
          <p:cNvCxnSpPr/>
          <p:nvPr/>
        </p:nvCxnSpPr>
        <p:spPr>
          <a:xfrm>
            <a:off x="3444142" y="3819525"/>
            <a:ext cx="2255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47"/>
          <p:cNvSpPr/>
          <p:nvPr/>
        </p:nvSpPr>
        <p:spPr>
          <a:xfrm>
            <a:off x="6196725" y="1167200"/>
            <a:ext cx="2624100" cy="31854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4" name="Google Shape;244;p47"/>
          <p:cNvCxnSpPr/>
          <p:nvPr/>
        </p:nvCxnSpPr>
        <p:spPr>
          <a:xfrm>
            <a:off x="6607275" y="3882607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47"/>
          <p:cNvSpPr/>
          <p:nvPr/>
        </p:nvSpPr>
        <p:spPr>
          <a:xfrm>
            <a:off x="6402364" y="1280038"/>
            <a:ext cx="2212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7"/>
          <p:cNvSpPr txBox="1"/>
          <p:nvPr/>
        </p:nvSpPr>
        <p:spPr>
          <a:xfrm>
            <a:off x="6402373" y="1245625"/>
            <a:ext cx="16899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4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" name="Google Shape;247;p47"/>
          <p:cNvSpPr txBox="1"/>
          <p:nvPr/>
        </p:nvSpPr>
        <p:spPr>
          <a:xfrm>
            <a:off x="6381023" y="1775325"/>
            <a:ext cx="22557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Componentes y Elementos de un proyecto Angular</a:t>
            </a:r>
            <a:endParaRPr b="1"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8" name="Google Shape;248;p47"/>
          <p:cNvCxnSpPr/>
          <p:nvPr/>
        </p:nvCxnSpPr>
        <p:spPr>
          <a:xfrm>
            <a:off x="6380992" y="2463600"/>
            <a:ext cx="2255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47"/>
          <p:cNvCxnSpPr/>
          <p:nvPr/>
        </p:nvCxnSpPr>
        <p:spPr>
          <a:xfrm>
            <a:off x="6380992" y="2945681"/>
            <a:ext cx="2255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47"/>
          <p:cNvCxnSpPr/>
          <p:nvPr/>
        </p:nvCxnSpPr>
        <p:spPr>
          <a:xfrm>
            <a:off x="6380992" y="3397406"/>
            <a:ext cx="2255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1" name="Google Shape;25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6463" y="1332664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7"/>
          <p:cNvSpPr txBox="1"/>
          <p:nvPr/>
        </p:nvSpPr>
        <p:spPr>
          <a:xfrm>
            <a:off x="6807450" y="2463588"/>
            <a:ext cx="1765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Helvetica Neue"/>
                <a:ea typeface="Helvetica Neue"/>
                <a:cs typeface="Helvetica Neue"/>
                <a:sym typeface="Helvetica Neue"/>
              </a:rPr>
              <a:t>Componente y directivas estructurales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" name="Google Shape;253;p47"/>
          <p:cNvSpPr txBox="1"/>
          <p:nvPr/>
        </p:nvSpPr>
        <p:spPr>
          <a:xfrm>
            <a:off x="6785900" y="2927575"/>
            <a:ext cx="1723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Helvetica Neue"/>
                <a:ea typeface="Helvetica Neue"/>
                <a:cs typeface="Helvetica Neue"/>
                <a:sym typeface="Helvetica Neue"/>
              </a:rPr>
              <a:t>Componente, directiva ngClass y Pipe Angular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4" name="Google Shape;254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1262" y="2530862"/>
            <a:ext cx="365625" cy="3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1262" y="2997762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7"/>
          <p:cNvSpPr txBox="1"/>
          <p:nvPr/>
        </p:nvSpPr>
        <p:spPr>
          <a:xfrm>
            <a:off x="6776875" y="3448938"/>
            <a:ext cx="1829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Helvetica Neue"/>
                <a:ea typeface="Helvetica Neue"/>
                <a:cs typeface="Helvetica Neue"/>
                <a:sym typeface="Helvetica Neue"/>
              </a:rPr>
              <a:t>Ejemplo en vivo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7" name="Google Shape;257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11238" y="3431437"/>
            <a:ext cx="365625" cy="36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47"/>
          <p:cNvCxnSpPr/>
          <p:nvPr/>
        </p:nvCxnSpPr>
        <p:spPr>
          <a:xfrm>
            <a:off x="6401942" y="3887956"/>
            <a:ext cx="22557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47"/>
          <p:cNvSpPr txBox="1"/>
          <p:nvPr/>
        </p:nvSpPr>
        <p:spPr>
          <a:xfrm>
            <a:off x="6785900" y="3915825"/>
            <a:ext cx="1820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Helvetica Neue"/>
                <a:ea typeface="Helvetica Neue"/>
                <a:cs typeface="Helvetica Neue"/>
                <a:sym typeface="Helvetica Neue"/>
              </a:rPr>
              <a:t>Lista de alumnos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0" name="Google Shape;260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11250" y="3898325"/>
            <a:ext cx="365625" cy="3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1"/>
          <p:cNvSpPr txBox="1"/>
          <p:nvPr/>
        </p:nvSpPr>
        <p:spPr>
          <a:xfrm>
            <a:off x="526500" y="1524100"/>
            <a:ext cx="8091000" cy="264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utilizar plan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tillas para la creación de objetos de datos según un modelo predefinido. Se utilizan para representar entidades o conceptos. Define un conjunto de variables y métodos para operar con dichos datos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🙌.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conveniente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declarar un constructor para realizar una correcta inicialización de las variab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84" name="Google Shape;78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101"/>
          <p:cNvSpPr txBox="1"/>
          <p:nvPr/>
        </p:nvSpPr>
        <p:spPr>
          <a:xfrm>
            <a:off x="1738950" y="34045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CLASES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86" name="Google Shape;786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37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102"/>
          <p:cNvSpPr txBox="1"/>
          <p:nvPr/>
        </p:nvSpPr>
        <p:spPr>
          <a:xfrm>
            <a:off x="884850" y="136850"/>
            <a:ext cx="6520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500">
                <a:latin typeface="Anton"/>
                <a:ea typeface="Anton"/>
                <a:cs typeface="Anton"/>
                <a:sym typeface="Anton"/>
              </a:rPr>
              <a:t>CLASES</a:t>
            </a:r>
            <a:endParaRPr i="1" sz="3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93" name="Google Shape;793;p102"/>
          <p:cNvSpPr txBox="1"/>
          <p:nvPr/>
        </p:nvSpPr>
        <p:spPr>
          <a:xfrm>
            <a:off x="884850" y="928225"/>
            <a:ext cx="7374300" cy="373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-GB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Persona 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50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nombre: </a:t>
            </a:r>
            <a:r>
              <a:rPr lang="en-GB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string;</a:t>
            </a:r>
            <a:endParaRPr sz="15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edad: </a:t>
            </a:r>
            <a:r>
              <a:rPr lang="en-GB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number;</a:t>
            </a:r>
            <a:endParaRPr sz="15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nombre: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edad: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50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GB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this.</a:t>
            </a: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nombre = nombre;</a:t>
            </a:r>
            <a:endParaRPr sz="15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this.</a:t>
            </a: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edad = edad;</a:t>
            </a:r>
            <a:endParaRPr sz="15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AF39F"/>
                </a:solidFill>
                <a:latin typeface="Courier New"/>
                <a:ea typeface="Courier New"/>
                <a:cs typeface="Courier New"/>
                <a:sym typeface="Courier New"/>
              </a:rPr>
              <a:t>imprimir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() { </a:t>
            </a:r>
            <a:r>
              <a:rPr lang="en-GB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console.</a:t>
            </a:r>
            <a:r>
              <a:rPr lang="en-GB" sz="1500">
                <a:solidFill>
                  <a:srgbClr val="FAF39F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5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`Nombre:</a:t>
            </a:r>
            <a:r>
              <a:rPr lang="en-GB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${this.</a:t>
            </a: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 sz="15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50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jose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Persona 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-GB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5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‘Jose’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500">
                <a:solidFill>
                  <a:srgbClr val="FAF39F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50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jose.</a:t>
            </a:r>
            <a:r>
              <a:rPr lang="en-GB" sz="1500">
                <a:solidFill>
                  <a:srgbClr val="FAF39F"/>
                </a:solidFill>
                <a:latin typeface="Courier New"/>
                <a:ea typeface="Courier New"/>
                <a:cs typeface="Courier New"/>
                <a:sym typeface="Courier New"/>
              </a:rPr>
              <a:t>imprimir();</a:t>
            </a:r>
            <a:endParaRPr sz="1500">
              <a:solidFill>
                <a:srgbClr val="FAF39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AF39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FAF39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3A4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94" name="Google Shape;794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7050" y="11631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03"/>
          <p:cNvSpPr txBox="1"/>
          <p:nvPr/>
        </p:nvSpPr>
        <p:spPr>
          <a:xfrm>
            <a:off x="852150" y="1816825"/>
            <a:ext cx="7439700" cy="16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Declara una serie de propiedades que deben ser implementados por una o más clases. Normalmente se utilizan para definir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“tipos”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no tenemos disponibles por defecto con los primitivos de angular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😉.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00" name="Google Shape;80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103"/>
          <p:cNvSpPr txBox="1"/>
          <p:nvPr/>
        </p:nvSpPr>
        <p:spPr>
          <a:xfrm>
            <a:off x="1701950" y="2543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INTERFACES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02" name="Google Shape;802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37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04"/>
          <p:cNvSpPr txBox="1"/>
          <p:nvPr/>
        </p:nvSpPr>
        <p:spPr>
          <a:xfrm>
            <a:off x="852150" y="1896875"/>
            <a:ext cx="74397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interfaces en TypeScript se declaran de manera bastante similar a la de las clases, indicando la lista de propiedades y métodos que contendrán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🎯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Solo hay un detalle fundamental: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las propiedades no pueden tener valores y los métodos no pueden tener código para su implementación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08" name="Google Shape;80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104"/>
          <p:cNvSpPr txBox="1"/>
          <p:nvPr/>
        </p:nvSpPr>
        <p:spPr>
          <a:xfrm>
            <a:off x="1701950" y="667725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INTERFACES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latin typeface="Anton"/>
                <a:ea typeface="Anton"/>
                <a:cs typeface="Anton"/>
                <a:sym typeface="Anton"/>
              </a:rPr>
              <a:t>¿CÓMO SE DECLARAN?</a:t>
            </a:r>
            <a:endParaRPr i="1" sz="15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05"/>
          <p:cNvSpPr txBox="1"/>
          <p:nvPr/>
        </p:nvSpPr>
        <p:spPr>
          <a:xfrm>
            <a:off x="351450" y="72950"/>
            <a:ext cx="50370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INTERFACES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latin typeface="Anton"/>
                <a:ea typeface="Anton"/>
                <a:cs typeface="Anton"/>
                <a:sym typeface="Anton"/>
              </a:rPr>
              <a:t>COMO TIPO</a:t>
            </a:r>
            <a:endParaRPr i="1" sz="1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16" name="Google Shape;816;p105"/>
          <p:cNvSpPr txBox="1"/>
          <p:nvPr/>
        </p:nvSpPr>
        <p:spPr>
          <a:xfrm>
            <a:off x="351450" y="1147125"/>
            <a:ext cx="7102500" cy="361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//interfaz como tipo</a:t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interface </a:t>
            </a:r>
            <a:r>
              <a:rPr lang="en-GB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persona 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50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nombre: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string;</a:t>
            </a:r>
            <a:endParaRPr sz="15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edad: </a:t>
            </a:r>
            <a:r>
              <a:rPr lang="en-GB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number;</a:t>
            </a:r>
            <a:endParaRPr sz="15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nacimiento: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Date;</a:t>
            </a:r>
            <a:endParaRPr sz="15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aficiones: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string[];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//array de aficiones</a:t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casado?: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boolean;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//? Indica que no es obligatorio</a:t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jose: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persona; </a:t>
            </a:r>
            <a:r>
              <a:rPr lang="en-GB" sz="1500">
                <a:solidFill>
                  <a:srgbClr val="E8E7E3"/>
                </a:solidFill>
                <a:latin typeface="Courier New"/>
                <a:ea typeface="Courier New"/>
                <a:cs typeface="Courier New"/>
                <a:sym typeface="Courier New"/>
              </a:rPr>
              <a:t>//variable con el nuevo tipo</a:t>
            </a:r>
            <a:endParaRPr sz="1500">
              <a:solidFill>
                <a:srgbClr val="E8E7E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3A4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17" name="Google Shape;817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7050" y="11631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106"/>
          <p:cNvSpPr txBox="1"/>
          <p:nvPr/>
        </p:nvSpPr>
        <p:spPr>
          <a:xfrm>
            <a:off x="351450" y="1287850"/>
            <a:ext cx="5177700" cy="290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interface </a:t>
            </a:r>
            <a:r>
              <a:rPr lang="en-GB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sumergibleInterface </a:t>
            </a:r>
            <a:r>
              <a:rPr lang="en-GB" sz="12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tiempoMaxBajoElAgua:</a:t>
            </a:r>
            <a:r>
              <a:rPr lang="en-GB" sz="12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number;</a:t>
            </a:r>
            <a:endParaRPr sz="12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profundidadMaxima:</a:t>
            </a:r>
            <a:r>
              <a:rPr lang="en-GB" sz="12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number;</a:t>
            </a:r>
            <a:endParaRPr sz="12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200">
                <a:solidFill>
                  <a:srgbClr val="FAF39F"/>
                </a:solidFill>
                <a:latin typeface="Courier New"/>
                <a:ea typeface="Courier New"/>
                <a:cs typeface="Courier New"/>
                <a:sym typeface="Courier New"/>
              </a:rPr>
              <a:t>repelerAgua</a:t>
            </a:r>
            <a:r>
              <a:rPr lang="en-GB" sz="12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(): </a:t>
            </a:r>
            <a:r>
              <a:rPr lang="en-GB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void;</a:t>
            </a:r>
            <a:endParaRPr sz="12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-GB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relojSumergible </a:t>
            </a:r>
            <a:r>
              <a:rPr lang="en-GB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implements </a:t>
            </a:r>
            <a:r>
              <a:rPr lang="en-GB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sumergibleInterface </a:t>
            </a:r>
            <a:r>
              <a:rPr lang="en-GB" sz="12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tiempoMaxBajoElAgua = </a:t>
            </a:r>
            <a:r>
              <a:rPr lang="en-GB" sz="1200">
                <a:solidFill>
                  <a:srgbClr val="FAF39F"/>
                </a:solidFill>
                <a:latin typeface="Courier New"/>
                <a:ea typeface="Courier New"/>
                <a:cs typeface="Courier New"/>
                <a:sym typeface="Courier New"/>
              </a:rPr>
              <a:t>1;</a:t>
            </a:r>
            <a:endParaRPr sz="1200">
              <a:solidFill>
                <a:srgbClr val="FAF39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  profundidadMaxima = </a:t>
            </a:r>
            <a:r>
              <a:rPr lang="en-GB" sz="1200">
                <a:solidFill>
                  <a:srgbClr val="FAF39F"/>
                </a:solidFill>
                <a:latin typeface="Courier New"/>
                <a:ea typeface="Courier New"/>
                <a:cs typeface="Courier New"/>
                <a:sym typeface="Courier New"/>
              </a:rPr>
              <a:t>10;</a:t>
            </a:r>
            <a:endParaRPr sz="1200">
              <a:solidFill>
                <a:srgbClr val="FAF39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200">
                <a:solidFill>
                  <a:srgbClr val="FAF39F"/>
                </a:solidFill>
                <a:latin typeface="Courier New"/>
                <a:ea typeface="Courier New"/>
                <a:cs typeface="Courier New"/>
                <a:sym typeface="Courier New"/>
              </a:rPr>
              <a:t>repelerAgua</a:t>
            </a:r>
            <a:r>
              <a:rPr lang="en-GB" sz="12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() { </a:t>
            </a:r>
            <a:r>
              <a:rPr lang="en-GB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console.</a:t>
            </a:r>
            <a:r>
              <a:rPr lang="en-GB" sz="1200">
                <a:solidFill>
                  <a:srgbClr val="FAF39F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2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'El agua me resbala'</a:t>
            </a:r>
            <a:r>
              <a:rPr lang="en-GB" sz="12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);}</a:t>
            </a:r>
            <a:endParaRPr sz="120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3A4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24" name="Google Shape;824;p106"/>
          <p:cNvSpPr txBox="1"/>
          <p:nvPr/>
        </p:nvSpPr>
        <p:spPr>
          <a:xfrm>
            <a:off x="351450" y="72950"/>
            <a:ext cx="50370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INTERFACES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latin typeface="Anton"/>
                <a:ea typeface="Anton"/>
                <a:cs typeface="Anton"/>
                <a:sym typeface="Anton"/>
              </a:rPr>
              <a:t>COMO IMPLEMENTACIÓN</a:t>
            </a:r>
            <a:endParaRPr i="1" sz="1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25" name="Google Shape;825;p106"/>
          <p:cNvSpPr txBox="1"/>
          <p:nvPr/>
        </p:nvSpPr>
        <p:spPr>
          <a:xfrm>
            <a:off x="5843675" y="1663750"/>
            <a:ext cx="3100500" cy="215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💡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Declaramos la clase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relojSumergible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implementa la interfaz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sumergibleInterface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lo que nos permite acceder a sus propiedades y métodos.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26" name="Google Shape;826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7050" y="11631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07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SISTEMA DE MÓDULOS: IMPORT Y EXPORT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08"/>
          <p:cNvSpPr txBox="1"/>
          <p:nvPr/>
        </p:nvSpPr>
        <p:spPr>
          <a:xfrm>
            <a:off x="480300" y="1264625"/>
            <a:ext cx="8183400" cy="166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partir de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ECMAScript 2015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JavaScript tiene un concepto de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módulos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TypeScript lo comparte y se puede definir de la siguiente manera: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módulo puede contener clases, variables o funciones. Sólo son visibles en el ámbito del módulo a menos que usemos los siguientes términos: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37" name="Google Shape;83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108"/>
          <p:cNvSpPr txBox="1"/>
          <p:nvPr/>
        </p:nvSpPr>
        <p:spPr>
          <a:xfrm>
            <a:off x="4871125" y="3442975"/>
            <a:ext cx="3000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que el contenido del módulo sea visible fuera del ámbito del mismo.</a:t>
            </a:r>
            <a:endParaRPr sz="1800"/>
          </a:p>
        </p:txBody>
      </p:sp>
      <p:sp>
        <p:nvSpPr>
          <p:cNvPr id="839" name="Google Shape;839;p108"/>
          <p:cNvSpPr txBox="1"/>
          <p:nvPr/>
        </p:nvSpPr>
        <p:spPr>
          <a:xfrm>
            <a:off x="1272875" y="3450413"/>
            <a:ext cx="3000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al módulo utilizar los componentes del módulo importado.</a:t>
            </a:r>
            <a:endParaRPr sz="1800"/>
          </a:p>
        </p:txBody>
      </p:sp>
      <p:cxnSp>
        <p:nvCxnSpPr>
          <p:cNvPr id="840" name="Google Shape;840;p108"/>
          <p:cNvCxnSpPr/>
          <p:nvPr/>
        </p:nvCxnSpPr>
        <p:spPr>
          <a:xfrm>
            <a:off x="4566600" y="3186300"/>
            <a:ext cx="10800" cy="1329600"/>
          </a:xfrm>
          <a:prstGeom prst="straightConnector1">
            <a:avLst/>
          </a:prstGeom>
          <a:noFill/>
          <a:ln cap="flat" cmpd="sng" w="38100">
            <a:solidFill>
              <a:srgbClr val="E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1" name="Google Shape;841;p108"/>
          <p:cNvSpPr txBox="1"/>
          <p:nvPr/>
        </p:nvSpPr>
        <p:spPr>
          <a:xfrm>
            <a:off x="2296025" y="3152888"/>
            <a:ext cx="9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IMPORT</a:t>
            </a:r>
            <a:endParaRPr b="1"/>
          </a:p>
        </p:txBody>
      </p:sp>
      <p:sp>
        <p:nvSpPr>
          <p:cNvPr id="842" name="Google Shape;842;p108"/>
          <p:cNvSpPr txBox="1"/>
          <p:nvPr/>
        </p:nvSpPr>
        <p:spPr>
          <a:xfrm>
            <a:off x="5894275" y="3160325"/>
            <a:ext cx="9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EXPORT</a:t>
            </a:r>
            <a:endParaRPr b="1"/>
          </a:p>
        </p:txBody>
      </p:sp>
      <p:sp>
        <p:nvSpPr>
          <p:cNvPr id="843" name="Google Shape;843;p108"/>
          <p:cNvSpPr txBox="1"/>
          <p:nvPr/>
        </p:nvSpPr>
        <p:spPr>
          <a:xfrm>
            <a:off x="2053500" y="142825"/>
            <a:ext cx="50370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MÓDULOS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latin typeface="Anton"/>
                <a:ea typeface="Anton"/>
                <a:cs typeface="Anton"/>
                <a:sym typeface="Anton"/>
              </a:rPr>
              <a:t>¿QUÉ SON?</a:t>
            </a:r>
            <a:endParaRPr i="1" sz="15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09"/>
          <p:cNvSpPr txBox="1"/>
          <p:nvPr/>
        </p:nvSpPr>
        <p:spPr>
          <a:xfrm>
            <a:off x="304125" y="1546800"/>
            <a:ext cx="4127400" cy="289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declaraciones (variable, const, función, clase, etc.) se pueden exportar para ser importadas en otro módulo.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Tenemos dos tipos de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exportación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nombrada y predeterminada.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importaciones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nombradas permiten especificar el elemento a importar.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49" name="Google Shape;84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109"/>
          <p:cNvSpPr txBox="1"/>
          <p:nvPr/>
        </p:nvSpPr>
        <p:spPr>
          <a:xfrm>
            <a:off x="4578075" y="1546800"/>
            <a:ext cx="4261800" cy="151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6A99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// persona.ts</a:t>
            </a:r>
            <a:endParaRPr sz="1050">
              <a:solidFill>
                <a:srgbClr val="6A9955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C586C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DCDC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saludo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050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050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DCDC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`Buenos dias </a:t>
            </a:r>
            <a:r>
              <a:rPr lang="en-GB" sz="1050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GB" sz="1050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GB" sz="1050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sz="1050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!`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C586C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4FC1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nombreConstante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050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050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'Jorge'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C586C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4FC1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numerico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050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050">
                <a:solidFill>
                  <a:srgbClr val="B5CEA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1" name="Google Shape;851;p109"/>
          <p:cNvSpPr txBox="1"/>
          <p:nvPr/>
        </p:nvSpPr>
        <p:spPr>
          <a:xfrm>
            <a:off x="4578075" y="3122425"/>
            <a:ext cx="4261800" cy="6294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C586C0"/>
                </a:solidFill>
                <a:highlight>
                  <a:srgbClr val="121212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GB" sz="1050">
                <a:solidFill>
                  <a:srgbClr val="D4D4D4"/>
                </a:solidFill>
                <a:highlight>
                  <a:srgbClr val="121212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r>
              <a:rPr lang="en-GB" sz="1050">
                <a:solidFill>
                  <a:srgbClr val="9CDCFE"/>
                </a:solidFill>
                <a:highlight>
                  <a:srgbClr val="121212"/>
                </a:highlight>
                <a:latin typeface="Consolas"/>
                <a:ea typeface="Consolas"/>
                <a:cs typeface="Consolas"/>
                <a:sym typeface="Consolas"/>
              </a:rPr>
              <a:t>saludo</a:t>
            </a:r>
            <a:r>
              <a:rPr lang="en-GB" sz="1050">
                <a:solidFill>
                  <a:srgbClr val="D4D4D4"/>
                </a:solidFill>
                <a:highlight>
                  <a:srgbClr val="121212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rgbClr val="121212"/>
                </a:highlight>
                <a:latin typeface="Consolas"/>
                <a:ea typeface="Consolas"/>
                <a:cs typeface="Consolas"/>
                <a:sym typeface="Consolas"/>
              </a:rPr>
              <a:t>nombreConstante</a:t>
            </a:r>
            <a:r>
              <a:rPr lang="en-GB" sz="1050">
                <a:solidFill>
                  <a:srgbClr val="D4D4D4"/>
                </a:solidFill>
                <a:highlight>
                  <a:srgbClr val="121212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-GB" sz="1050">
                <a:solidFill>
                  <a:srgbClr val="C586C0"/>
                </a:solidFill>
                <a:highlight>
                  <a:srgbClr val="121212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GB" sz="1050">
                <a:solidFill>
                  <a:srgbClr val="D4D4D4"/>
                </a:solidFill>
                <a:highlight>
                  <a:srgbClr val="121212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CE9178"/>
                </a:solidFill>
                <a:highlight>
                  <a:srgbClr val="121212"/>
                </a:highlight>
                <a:latin typeface="Consolas"/>
                <a:ea typeface="Consolas"/>
                <a:cs typeface="Consolas"/>
                <a:sym typeface="Consolas"/>
              </a:rPr>
              <a:t>"./persona.ts"</a:t>
            </a:r>
            <a:r>
              <a:rPr lang="en-GB" sz="1050">
                <a:solidFill>
                  <a:srgbClr val="D4D4D4"/>
                </a:solidFill>
                <a:highlight>
                  <a:srgbClr val="121212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D4D4D4"/>
              </a:solidFill>
              <a:highlight>
                <a:srgbClr val="12121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DCDCAA"/>
                </a:solidFill>
                <a:highlight>
                  <a:srgbClr val="121212"/>
                </a:highlight>
                <a:latin typeface="Consolas"/>
                <a:ea typeface="Consolas"/>
                <a:cs typeface="Consolas"/>
                <a:sym typeface="Consolas"/>
              </a:rPr>
              <a:t>saludo</a:t>
            </a:r>
            <a:r>
              <a:rPr lang="en-GB" sz="1050">
                <a:solidFill>
                  <a:srgbClr val="D4D4D4"/>
                </a:solidFill>
                <a:highlight>
                  <a:srgbClr val="12121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9CDCFE"/>
                </a:solidFill>
                <a:highlight>
                  <a:srgbClr val="121212"/>
                </a:highlight>
                <a:latin typeface="Consolas"/>
                <a:ea typeface="Consolas"/>
                <a:cs typeface="Consolas"/>
                <a:sym typeface="Consolas"/>
              </a:rPr>
              <a:t>nombreConstante</a:t>
            </a:r>
            <a:r>
              <a:rPr lang="en-GB" sz="1050">
                <a:solidFill>
                  <a:srgbClr val="D4D4D4"/>
                </a:solidFill>
                <a:highlight>
                  <a:srgbClr val="121212"/>
                </a:highlight>
                <a:latin typeface="Consolas"/>
                <a:ea typeface="Consolas"/>
                <a:cs typeface="Consolas"/>
                <a:sym typeface="Consolas"/>
              </a:rPr>
              <a:t>);   </a:t>
            </a:r>
            <a:r>
              <a:rPr lang="en-GB" sz="1050">
                <a:solidFill>
                  <a:srgbClr val="6A9955"/>
                </a:solidFill>
                <a:highlight>
                  <a:srgbClr val="121212"/>
                </a:highlight>
                <a:latin typeface="Consolas"/>
                <a:ea typeface="Consolas"/>
                <a:cs typeface="Consolas"/>
                <a:sym typeface="Consolas"/>
              </a:rPr>
              <a:t>// Hola Jorge!</a:t>
            </a:r>
            <a:endParaRPr sz="1050">
              <a:solidFill>
                <a:srgbClr val="6A9955"/>
              </a:solidFill>
              <a:highlight>
                <a:srgbClr val="12121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A9955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2" name="Google Shape;852;p109"/>
          <p:cNvSpPr txBox="1"/>
          <p:nvPr/>
        </p:nvSpPr>
        <p:spPr>
          <a:xfrm>
            <a:off x="2053500" y="142825"/>
            <a:ext cx="50370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MÓDULOS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latin typeface="Anton"/>
                <a:ea typeface="Anton"/>
                <a:cs typeface="Anton"/>
                <a:sym typeface="Anton"/>
              </a:rPr>
              <a:t>EXPORTACIÓN E IMPORTACIÓN</a:t>
            </a:r>
            <a:endParaRPr i="1" sz="1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53" name="Google Shape;853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7050" y="11631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10"/>
          <p:cNvSpPr txBox="1"/>
          <p:nvPr/>
        </p:nvSpPr>
        <p:spPr>
          <a:xfrm>
            <a:off x="1346250" y="1483263"/>
            <a:ext cx="64515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exportación predeterminada indica qué partes se importan por defecto.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59" name="Google Shape;85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110"/>
          <p:cNvSpPr txBox="1"/>
          <p:nvPr/>
        </p:nvSpPr>
        <p:spPr>
          <a:xfrm>
            <a:off x="2307900" y="2379088"/>
            <a:ext cx="4452900" cy="104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// persona.ts</a:t>
            </a:r>
            <a:endParaRPr sz="13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5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edadDefault</a:t>
            </a:r>
            <a:r>
              <a:rPr lang="en-GB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3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35</a:t>
            </a:r>
            <a:r>
              <a:rPr lang="en-GB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-GB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GB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edadDefault</a:t>
            </a:r>
            <a:r>
              <a:rPr lang="en-GB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61" name="Google Shape;861;p110"/>
          <p:cNvSpPr txBox="1"/>
          <p:nvPr/>
        </p:nvSpPr>
        <p:spPr>
          <a:xfrm>
            <a:off x="2307900" y="3663538"/>
            <a:ext cx="4452900" cy="77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GB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edadDefault</a:t>
            </a:r>
            <a:r>
              <a:rPr lang="en-GB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GB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"./persona"</a:t>
            </a:r>
            <a:r>
              <a:rPr lang="en-GB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3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edadDefault</a:t>
            </a:r>
            <a:r>
              <a:rPr lang="en-GB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  </a:t>
            </a:r>
            <a:endParaRPr sz="13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2" name="Google Shape;862;p110"/>
          <p:cNvSpPr txBox="1"/>
          <p:nvPr/>
        </p:nvSpPr>
        <p:spPr>
          <a:xfrm>
            <a:off x="2053500" y="142825"/>
            <a:ext cx="50370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MÓDULOS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latin typeface="Anton"/>
                <a:ea typeface="Anton"/>
                <a:cs typeface="Anton"/>
                <a:sym typeface="Anton"/>
              </a:rPr>
              <a:t>EXPORTACIÓN E IMPORTACIÓN</a:t>
            </a:r>
            <a:endParaRPr i="1" sz="1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63" name="Google Shape;863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7050" y="11631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/>
          <p:nvPr/>
        </p:nvSpPr>
        <p:spPr>
          <a:xfrm>
            <a:off x="2187450" y="53305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latin typeface="Anton"/>
                <a:ea typeface="Anton"/>
                <a:cs typeface="Anton"/>
                <a:sym typeface="Anton"/>
              </a:rPr>
              <a:t>ANTES DE EMPEZAR…</a:t>
            </a:r>
            <a:endParaRPr i="1" sz="15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DEFINAMOS NODE.JS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6" name="Google Shape;2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750" y="1662375"/>
            <a:ext cx="476250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11"/>
          <p:cNvSpPr txBox="1"/>
          <p:nvPr/>
        </p:nvSpPr>
        <p:spPr>
          <a:xfrm>
            <a:off x="795600" y="1104150"/>
            <a:ext cx="74397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Otra funcionalidad en Typescript es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reexportar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declaraciones: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69" name="Google Shape;86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111"/>
          <p:cNvSpPr txBox="1"/>
          <p:nvPr/>
        </p:nvSpPr>
        <p:spPr>
          <a:xfrm>
            <a:off x="2295750" y="1733550"/>
            <a:ext cx="4261800" cy="12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6A99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//operador.ts</a:t>
            </a:r>
            <a:endParaRPr sz="1050">
              <a:solidFill>
                <a:srgbClr val="6A9955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050">
                <a:solidFill>
                  <a:srgbClr val="DCDC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eval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050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050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): </a:t>
            </a:r>
            <a:r>
              <a:rPr lang="en-GB" sz="1050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586C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C586C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lang="en-GB" sz="10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69CD6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586C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71" name="Google Shape;871;p111"/>
          <p:cNvSpPr txBox="1"/>
          <p:nvPr/>
        </p:nvSpPr>
        <p:spPr>
          <a:xfrm>
            <a:off x="2295750" y="3136425"/>
            <a:ext cx="4261800" cy="163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//suma.ts</a:t>
            </a:r>
            <a:endParaRPr sz="10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"./Operator"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eval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0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0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): </a:t>
            </a:r>
            <a:r>
              <a:rPr lang="en-GB" sz="10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GB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0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2" name="Google Shape;872;p111"/>
          <p:cNvSpPr txBox="1"/>
          <p:nvPr/>
        </p:nvSpPr>
        <p:spPr>
          <a:xfrm>
            <a:off x="2053500" y="142825"/>
            <a:ext cx="50370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MÓDULOS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latin typeface="Anton"/>
                <a:ea typeface="Anton"/>
                <a:cs typeface="Anton"/>
                <a:sym typeface="Anton"/>
              </a:rPr>
              <a:t>EXPORTACIÓN E IMPORTACIÓN</a:t>
            </a:r>
            <a:endParaRPr i="1" sz="1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73" name="Google Shape;873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7050" y="11631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87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112"/>
          <p:cNvSpPr txBox="1"/>
          <p:nvPr/>
        </p:nvSpPr>
        <p:spPr>
          <a:xfrm>
            <a:off x="1542075" y="1204800"/>
            <a:ext cx="6249600" cy="312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//persona.ts</a:t>
            </a:r>
            <a:endParaRPr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export </a:t>
            </a:r>
            <a:r>
              <a:rPr lang="en-GB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interface </a:t>
            </a:r>
            <a:r>
              <a:rPr lang="en-GB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persona </a:t>
            </a:r>
            <a:r>
              <a:rPr lang="en-GB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GB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nombre:</a:t>
            </a:r>
            <a:r>
              <a:rPr lang="en-GB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string;</a:t>
            </a:r>
            <a:endParaRPr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GB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edad:</a:t>
            </a:r>
            <a:r>
              <a:rPr lang="en-GB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number;</a:t>
            </a:r>
            <a:endParaRPr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//tratamientoPersona.ts</a:t>
            </a:r>
            <a:endParaRPr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persona </a:t>
            </a:r>
            <a:r>
              <a:rPr lang="en-GB" sz="15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15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‘./persona.ts’;</a:t>
            </a:r>
            <a:endParaRPr sz="1500">
              <a:solidFill>
                <a:srgbClr val="ECC48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alba:</a:t>
            </a:r>
            <a:r>
              <a:rPr lang="en-GB" sz="15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persona </a:t>
            </a:r>
            <a:r>
              <a:rPr lang="en-GB" sz="15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= {</a:t>
            </a: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5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: ‘Alba’, </a:t>
            </a:r>
            <a:r>
              <a:rPr lang="en-GB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5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: 35};</a:t>
            </a:r>
            <a:endParaRPr sz="1500">
              <a:solidFill>
                <a:srgbClr val="ECC48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CC48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73A4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80" name="Google Shape;880;p112"/>
          <p:cNvSpPr txBox="1"/>
          <p:nvPr/>
        </p:nvSpPr>
        <p:spPr>
          <a:xfrm>
            <a:off x="2053500" y="142825"/>
            <a:ext cx="50370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MÓDULOS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latin typeface="Anton"/>
                <a:ea typeface="Anton"/>
                <a:cs typeface="Anton"/>
                <a:sym typeface="Anton"/>
              </a:rPr>
              <a:t>EXPORTACIÓN E IMPORTACIÓN</a:t>
            </a:r>
            <a:endParaRPr i="1" sz="1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81" name="Google Shape;881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7050" y="11631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13"/>
          <p:cNvSpPr txBox="1"/>
          <p:nvPr/>
        </p:nvSpPr>
        <p:spPr>
          <a:xfrm>
            <a:off x="809552" y="25778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CLASES E INTERFACES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i="1" sz="1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Crear interfaces y datos que las utilicen para mostrarlos en un componente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Tiempo: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10 minutos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87" name="Google Shape;887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14"/>
          <p:cNvSpPr txBox="1"/>
          <p:nvPr/>
        </p:nvSpPr>
        <p:spPr>
          <a:xfrm>
            <a:off x="529850" y="117650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CLASES E INTERFACES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94" name="Google Shape;894;p114"/>
          <p:cNvSpPr txBox="1"/>
          <p:nvPr/>
        </p:nvSpPr>
        <p:spPr>
          <a:xfrm>
            <a:off x="529850" y="1484150"/>
            <a:ext cx="8224500" cy="27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Haciendo uso de lo visto hasta el momento generar 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2 archivos .ts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(persona, datos_contacto) 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realizar el siguiente comportamiento: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586C0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Persona.ts será una interface que contendrá la definición de datos personales (nombre, apellidos, edad y dirección).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586C0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Datos_contacto importará la interface y la cargará con datos que se mostrarán por la consola.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Tiempo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10 minutos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95" name="Google Shape;89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15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902" name="Google Shape;902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16"/>
          <p:cNvSpPr txBox="1"/>
          <p:nvPr/>
        </p:nvSpPr>
        <p:spPr>
          <a:xfrm>
            <a:off x="959875" y="2610600"/>
            <a:ext cx="722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¿QUIERES SABER MÁS? TE DEJAMOS MATERIAL AMPLIADO DE LA CLASE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08" name="Google Shape;908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8713" y="10257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17"/>
          <p:cNvSpPr txBox="1"/>
          <p:nvPr/>
        </p:nvSpPr>
        <p:spPr>
          <a:xfrm>
            <a:off x="2854525" y="1734438"/>
            <a:ext cx="57114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TypeScript in Visual Studio Code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CodeLens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What is TypeScript?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TypeScript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15" name="Google Shape;915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11525" y="1277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117"/>
          <p:cNvSpPr/>
          <p:nvPr/>
        </p:nvSpPr>
        <p:spPr>
          <a:xfrm>
            <a:off x="1568825" y="1734450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8" name="Google Shape;918;p1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1534" y="1997140"/>
            <a:ext cx="545131" cy="545131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117"/>
          <p:cNvSpPr txBox="1"/>
          <p:nvPr/>
        </p:nvSpPr>
        <p:spPr>
          <a:xfrm>
            <a:off x="882725" y="4505013"/>
            <a:ext cx="67647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Disponible en nuestro repositorio.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18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25" name="Google Shape;925;p118"/>
          <p:cNvSpPr txBox="1"/>
          <p:nvPr/>
        </p:nvSpPr>
        <p:spPr>
          <a:xfrm>
            <a:off x="2180400" y="2623175"/>
            <a:ext cx="4783200" cy="20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0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000"/>
              <a:buFont typeface="Helvetica Neue Light"/>
              <a:buChar char="-"/>
            </a:pPr>
            <a:r>
              <a:rPr lang="en-GB" sz="20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Configuración de un proyecto  </a:t>
            </a:r>
            <a:endParaRPr sz="20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000"/>
              <a:buFont typeface="Helvetica Neue Light"/>
              <a:buChar char="-"/>
            </a:pPr>
            <a:r>
              <a:rPr lang="en-GB" sz="20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Tipado, clases, interfaces, decoradores.</a:t>
            </a:r>
            <a:endParaRPr sz="20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000"/>
              <a:buFont typeface="Helvetica Neue Light"/>
              <a:buChar char="-"/>
            </a:pPr>
            <a:r>
              <a:rPr lang="en-GB" sz="20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Variables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Sistema de módulos.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19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931" name="Google Shape;931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20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37" name="Google Shape;937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9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NODEJS    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0"/>
          <p:cNvSpPr txBox="1"/>
          <p:nvPr/>
        </p:nvSpPr>
        <p:spPr>
          <a:xfrm>
            <a:off x="1738950" y="666575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¿QUÉ ES NODEJS?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8" name="Google Shape;2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0"/>
          <p:cNvSpPr txBox="1"/>
          <p:nvPr/>
        </p:nvSpPr>
        <p:spPr>
          <a:xfrm>
            <a:off x="852300" y="1759575"/>
            <a:ext cx="7669500" cy="19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considerada una tecnología de servidor que hace aportes a un proyecto javascript aunque sea con tecnología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Front-End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Repasemos, ¿por qué NodeJS?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🤔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